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2" r:id="rId1"/>
    <p:sldMasterId id="2147483673" r:id="rId2"/>
  </p:sldMasterIdLst>
  <p:notesMasterIdLst>
    <p:notesMasterId r:id="rId32"/>
  </p:notesMasterIdLst>
  <p:sldIdLst>
    <p:sldId id="257" r:id="rId3"/>
    <p:sldId id="259" r:id="rId4"/>
    <p:sldId id="266" r:id="rId5"/>
    <p:sldId id="290" r:id="rId6"/>
    <p:sldId id="291" r:id="rId7"/>
    <p:sldId id="307" r:id="rId8"/>
    <p:sldId id="292" r:id="rId9"/>
    <p:sldId id="262" r:id="rId10"/>
    <p:sldId id="297" r:id="rId11"/>
    <p:sldId id="267" r:id="rId12"/>
    <p:sldId id="268" r:id="rId13"/>
    <p:sldId id="298" r:id="rId14"/>
    <p:sldId id="294" r:id="rId15"/>
    <p:sldId id="269" r:id="rId16"/>
    <p:sldId id="306" r:id="rId17"/>
    <p:sldId id="296" r:id="rId18"/>
    <p:sldId id="295" r:id="rId19"/>
    <p:sldId id="299" r:id="rId20"/>
    <p:sldId id="300" r:id="rId21"/>
    <p:sldId id="304" r:id="rId22"/>
    <p:sldId id="301" r:id="rId23"/>
    <p:sldId id="303" r:id="rId24"/>
    <p:sldId id="302" r:id="rId25"/>
    <p:sldId id="272" r:id="rId26"/>
    <p:sldId id="309" r:id="rId27"/>
    <p:sldId id="310" r:id="rId28"/>
    <p:sldId id="311" r:id="rId29"/>
    <p:sldId id="308" r:id="rId30"/>
    <p:sldId id="285" r:id="rId31"/>
  </p:sldIdLst>
  <p:sldSz cx="12192000" cy="6858000"/>
  <p:notesSz cx="6858000" cy="9144000"/>
  <p:embeddedFontLst>
    <p:embeddedFont>
      <p:font typeface="Poppins"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007B"/>
    <a:srgbClr val="BA02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33EE90-2977-4006-A856-F19E30EBF06B}">
  <a:tblStyle styleId="{3433EE90-2977-4006-A856-F19E30EBF0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D3DBCC-7CA8-4B24-86E0-B07BA6D18E8C}"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D3ACFDC-1DBC-4299-9540-304D725410BE}" styleName="Table_2">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5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66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066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8426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050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2804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955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4717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5362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479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107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358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4017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ee58f83f59_4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ee58f83f59_4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2ee58f83f59_4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2173088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ee58f83f59_4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ee58f83f59_4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2ee58f83f59_4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ee58f83f59_4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ee58f83f59_4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2ee58f83f59_4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83736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3677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venir"/>
                <a:ea typeface="Avenir"/>
                <a:cs typeface="Avenir"/>
                <a:sym typeface="Avenir"/>
              </a:defRPr>
            </a:lvl1pPr>
            <a:lvl2pPr marL="914400" lvl="1" indent="-381000" algn="l">
              <a:lnSpc>
                <a:spcPct val="90000"/>
              </a:lnSpc>
              <a:spcBef>
                <a:spcPts val="500"/>
              </a:spcBef>
              <a:spcAft>
                <a:spcPts val="0"/>
              </a:spcAft>
              <a:buClr>
                <a:schemeClr val="dk1"/>
              </a:buClr>
              <a:buSzPts val="2400"/>
              <a:buChar char="•"/>
              <a:defRPr>
                <a:latin typeface="Avenir"/>
                <a:ea typeface="Avenir"/>
                <a:cs typeface="Avenir"/>
                <a:sym typeface="Avenir"/>
              </a:defRPr>
            </a:lvl2pPr>
            <a:lvl3pPr marL="1371600" lvl="2" indent="-355600" algn="l">
              <a:lnSpc>
                <a:spcPct val="90000"/>
              </a:lnSpc>
              <a:spcBef>
                <a:spcPts val="500"/>
              </a:spcBef>
              <a:spcAft>
                <a:spcPts val="0"/>
              </a:spcAft>
              <a:buClr>
                <a:schemeClr val="dk1"/>
              </a:buClr>
              <a:buSzPts val="2000"/>
              <a:buChar char="•"/>
              <a:defRPr>
                <a:latin typeface="Avenir"/>
                <a:ea typeface="Avenir"/>
                <a:cs typeface="Avenir"/>
                <a:sym typeface="Avenir"/>
              </a:defRPr>
            </a:lvl3pPr>
            <a:lvl4pPr marL="1828800" lvl="3" indent="-342900" algn="l">
              <a:lnSpc>
                <a:spcPct val="90000"/>
              </a:lnSpc>
              <a:spcBef>
                <a:spcPts val="500"/>
              </a:spcBef>
              <a:spcAft>
                <a:spcPts val="0"/>
              </a:spcAft>
              <a:buClr>
                <a:schemeClr val="dk1"/>
              </a:buClr>
              <a:buSzPts val="1800"/>
              <a:buChar char="•"/>
              <a:defRPr>
                <a:latin typeface="Avenir"/>
                <a:ea typeface="Avenir"/>
                <a:cs typeface="Avenir"/>
                <a:sym typeface="Avenir"/>
              </a:defRPr>
            </a:lvl4pPr>
            <a:lvl5pPr marL="2286000" lvl="4" indent="-342900" algn="l">
              <a:lnSpc>
                <a:spcPct val="90000"/>
              </a:lnSpc>
              <a:spcBef>
                <a:spcPts val="500"/>
              </a:spcBef>
              <a:spcAft>
                <a:spcPts val="0"/>
              </a:spcAft>
              <a:buClr>
                <a:schemeClr val="dk1"/>
              </a:buClr>
              <a:buSzPts val="1800"/>
              <a:buChar char="•"/>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838091" y="365084"/>
            <a:ext cx="10515819" cy="8319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599"/>
              <a:buFont typeface="Poppins"/>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8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venir"/>
                <a:ea typeface="Avenir"/>
                <a:cs typeface="Avenir"/>
                <a:sym typeface="Avenir"/>
              </a:defRPr>
            </a:lvl1pPr>
            <a:lvl2pPr marL="914400" lvl="1" indent="-381000" algn="l">
              <a:lnSpc>
                <a:spcPct val="90000"/>
              </a:lnSpc>
              <a:spcBef>
                <a:spcPts val="500"/>
              </a:spcBef>
              <a:spcAft>
                <a:spcPts val="0"/>
              </a:spcAft>
              <a:buClr>
                <a:schemeClr val="dk1"/>
              </a:buClr>
              <a:buSzPts val="2400"/>
              <a:buChar char="•"/>
              <a:defRPr>
                <a:latin typeface="Avenir"/>
                <a:ea typeface="Avenir"/>
                <a:cs typeface="Avenir"/>
                <a:sym typeface="Avenir"/>
              </a:defRPr>
            </a:lvl2pPr>
            <a:lvl3pPr marL="1371600" lvl="2" indent="-355600" algn="l">
              <a:lnSpc>
                <a:spcPct val="90000"/>
              </a:lnSpc>
              <a:spcBef>
                <a:spcPts val="500"/>
              </a:spcBef>
              <a:spcAft>
                <a:spcPts val="0"/>
              </a:spcAft>
              <a:buClr>
                <a:schemeClr val="dk1"/>
              </a:buClr>
              <a:buSzPts val="2000"/>
              <a:buChar char="•"/>
              <a:defRPr>
                <a:latin typeface="Avenir"/>
                <a:ea typeface="Avenir"/>
                <a:cs typeface="Avenir"/>
                <a:sym typeface="Avenir"/>
              </a:defRPr>
            </a:lvl3pPr>
            <a:lvl4pPr marL="1828800" lvl="3" indent="-342900" algn="l">
              <a:lnSpc>
                <a:spcPct val="90000"/>
              </a:lnSpc>
              <a:spcBef>
                <a:spcPts val="500"/>
              </a:spcBef>
              <a:spcAft>
                <a:spcPts val="0"/>
              </a:spcAft>
              <a:buClr>
                <a:schemeClr val="dk1"/>
              </a:buClr>
              <a:buSzPts val="1800"/>
              <a:buChar char="•"/>
              <a:defRPr>
                <a:latin typeface="Avenir"/>
                <a:ea typeface="Avenir"/>
                <a:cs typeface="Avenir"/>
                <a:sym typeface="Avenir"/>
              </a:defRPr>
            </a:lvl4pPr>
            <a:lvl5pPr marL="2286000" lvl="4" indent="-342900" algn="l">
              <a:lnSpc>
                <a:spcPct val="90000"/>
              </a:lnSpc>
              <a:spcBef>
                <a:spcPts val="500"/>
              </a:spcBef>
              <a:spcAft>
                <a:spcPts val="0"/>
              </a:spcAft>
              <a:buClr>
                <a:schemeClr val="dk1"/>
              </a:buClr>
              <a:buSzPts val="1800"/>
              <a:buChar char="•"/>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oppi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2" name="Google Shape;112;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oppi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9"/>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8" name="Google Shape;118;p1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2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1"/>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1" name="Google Shape;131;p21"/>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1"/>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21"/>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2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2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oppi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oppi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23"/>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5" name="Google Shape;145;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6" name="Google Shape;146;p2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oppi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24"/>
          <p:cNvSpPr>
            <a:spLocks noGrp="1"/>
          </p:cNvSpPr>
          <p:nvPr>
            <p:ph type="pic" idx="2"/>
          </p:nvPr>
        </p:nvSpPr>
        <p:spPr>
          <a:xfrm>
            <a:off x="5183188" y="987427"/>
            <a:ext cx="6172200" cy="4873625"/>
          </a:xfrm>
          <a:prstGeom prst="rect">
            <a:avLst/>
          </a:prstGeom>
          <a:noFill/>
          <a:ln>
            <a:noFill/>
          </a:ln>
        </p:spPr>
      </p:sp>
      <p:sp>
        <p:nvSpPr>
          <p:cNvPr id="152" name="Google Shape;152;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3" name="Google Shape;153;p2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2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26"/>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2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oppi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oppi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a:spLocks noGrp="1"/>
          </p:cNvSpPr>
          <p:nvPr>
            <p:ph type="pic" idx="2"/>
          </p:nvPr>
        </p:nvSpPr>
        <p:spPr>
          <a:xfrm>
            <a:off x="5183188" y="987427"/>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096000"/>
            <a:ext cx="12192000" cy="771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oppins"/>
              <a:buNone/>
              <a:defRPr sz="4400" b="0" i="0" u="none" strike="noStrike" cap="none">
                <a:solidFill>
                  <a:schemeClr val="dk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1"/>
          <p:cNvSpPr/>
          <p:nvPr/>
        </p:nvSpPr>
        <p:spPr>
          <a:xfrm>
            <a:off x="0" y="6140361"/>
            <a:ext cx="12192000" cy="705028"/>
          </a:xfrm>
          <a:prstGeom prst="rect">
            <a:avLst/>
          </a:prstGeom>
          <a:solidFill>
            <a:srgbClr val="B6114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 name="Google Shape;17;p1"/>
          <p:cNvPicPr preferRelativeResize="0"/>
          <p:nvPr/>
        </p:nvPicPr>
        <p:blipFill rotWithShape="1">
          <a:blip r:embed="rId14">
            <a:alphaModFix/>
          </a:blip>
          <a:srcRect/>
          <a:stretch/>
        </p:blipFill>
        <p:spPr>
          <a:xfrm>
            <a:off x="9890762" y="6165912"/>
            <a:ext cx="1935479" cy="61806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5"/>
          <p:cNvSpPr/>
          <p:nvPr/>
        </p:nvSpPr>
        <p:spPr>
          <a:xfrm>
            <a:off x="0" y="6096000"/>
            <a:ext cx="12192000" cy="771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5"/>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oppins"/>
              <a:buNone/>
              <a:defRPr sz="4400" b="0" i="0" u="none" strike="noStrike" cap="none">
                <a:solidFill>
                  <a:schemeClr val="dk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3" name="Google Shape;93;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5"/>
          <p:cNvSpPr/>
          <p:nvPr/>
        </p:nvSpPr>
        <p:spPr>
          <a:xfrm>
            <a:off x="0" y="6140361"/>
            <a:ext cx="12192000" cy="705028"/>
          </a:xfrm>
          <a:prstGeom prst="rect">
            <a:avLst/>
          </a:prstGeom>
          <a:solidFill>
            <a:srgbClr val="B6114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8" name="Google Shape;98;p15"/>
          <p:cNvPicPr preferRelativeResize="0"/>
          <p:nvPr/>
        </p:nvPicPr>
        <p:blipFill rotWithShape="1">
          <a:blip r:embed="rId13">
            <a:alphaModFix/>
          </a:blip>
          <a:srcRect/>
          <a:stretch/>
        </p:blipFill>
        <p:spPr>
          <a:xfrm>
            <a:off x="9890762" y="6165912"/>
            <a:ext cx="1935479" cy="61806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rolandgoecke.net/research/datasets/ssbd/"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gitlab.com/vgg/via" TargetMode="External"/><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hyperlink" Target="https://gitlab.com/vgg/via/blob/master/LICENSE" TargetMode="External"/><Relationship Id="rId4" Type="http://schemas.openxmlformats.org/officeDocument/2006/relationships/hyperlink" Target="http://www.robots.ox.ac.uk/~vg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inria.hal.science/hal-03447060v1/file/Abid_VISAPP_2022.pdf"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rolandgoecke.net/wp-content/uploads/2009/05/rajagopalan_dhall_goecke_iccv2013_dscsi_self-stimulatorybehavioursinthewildforautismdiagnosis.pdf"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www.mdpi.com/2076-3417/13/8/4855"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paa.com.au/product/asrs/"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hyperlink" Target="https://www.massgeneral.org/children/autism/lurie-center/autism-diagnostic-observation-schedulesecond-edition-ados2" TargetMode="External"/><Relationship Id="rId4" Type="http://schemas.openxmlformats.org/officeDocument/2006/relationships/hyperlink" Target="https://asdetect.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595661" y="159473"/>
            <a:ext cx="10515600" cy="456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00000"/>
              </a:buClr>
              <a:buSzPts val="3200"/>
              <a:buFont typeface="Times New Roman"/>
              <a:buNone/>
            </a:pPr>
            <a:r>
              <a:rPr lang="en-US" sz="3200" b="1" i="1">
                <a:solidFill>
                  <a:srgbClr val="C00000"/>
                </a:solidFill>
                <a:latin typeface="Times New Roman"/>
                <a:ea typeface="Times New Roman"/>
                <a:cs typeface="Times New Roman"/>
                <a:sym typeface="Times New Roman"/>
              </a:rPr>
              <a:t>Agenda</a:t>
            </a:r>
            <a:endParaRPr lang="en-US"/>
          </a:p>
        </p:txBody>
      </p:sp>
      <p:sp>
        <p:nvSpPr>
          <p:cNvPr id="182" name="Google Shape;182;p28"/>
          <p:cNvSpPr txBox="1">
            <a:spLocks noGrp="1"/>
          </p:cNvSpPr>
          <p:nvPr>
            <p:ph type="body" idx="1"/>
          </p:nvPr>
        </p:nvSpPr>
        <p:spPr>
          <a:xfrm>
            <a:off x="602011" y="384202"/>
            <a:ext cx="11585573" cy="5296200"/>
          </a:xfrm>
          <a:prstGeom prst="rect">
            <a:avLst/>
          </a:prstGeom>
          <a:noFill/>
          <a:ln>
            <a:noFill/>
          </a:ln>
        </p:spPr>
        <p:txBody>
          <a:bodyPr spcFirstLastPara="1" wrap="square" lIns="91425" tIns="45700" rIns="91425" bIns="45700" anchor="t" anchorCtr="0">
            <a:noAutofit/>
          </a:bodyPr>
          <a:lstStyle/>
          <a:p>
            <a:pPr marL="227965" lvl="0" indent="-227965" algn="just" rtl="0">
              <a:lnSpc>
                <a:spcPct val="150000"/>
              </a:lnSpc>
              <a:spcBef>
                <a:spcPts val="0"/>
              </a:spcBef>
              <a:spcAft>
                <a:spcPts val="0"/>
              </a:spcAft>
              <a:buClr>
                <a:srgbClr val="38507C"/>
              </a:buClr>
              <a:buSzPts val="1800"/>
              <a:buFont typeface="Poppins"/>
              <a:buChar char="✔"/>
            </a:pPr>
            <a:r>
              <a:rPr lang="en-US" sz="1800">
                <a:latin typeface="Arial"/>
                <a:ea typeface="Poppins"/>
                <a:cs typeface="Arial"/>
                <a:sym typeface="Poppins"/>
              </a:rPr>
              <a:t>Introduction</a:t>
            </a:r>
            <a:endParaRPr lang="en-US" sz="1800">
              <a:latin typeface="Arial"/>
              <a:ea typeface="Poppins"/>
              <a:cs typeface="Arial"/>
            </a:endParaRPr>
          </a:p>
          <a:p>
            <a:pPr marL="227965" lvl="0" indent="-227965" algn="just" rtl="0">
              <a:lnSpc>
                <a:spcPct val="150000"/>
              </a:lnSpc>
              <a:spcBef>
                <a:spcPts val="1000"/>
              </a:spcBef>
              <a:spcAft>
                <a:spcPts val="0"/>
              </a:spcAft>
              <a:buClr>
                <a:srgbClr val="38507C"/>
              </a:buClr>
              <a:buSzPts val="1800"/>
              <a:buFont typeface="Poppins"/>
              <a:buChar char="✔"/>
            </a:pPr>
            <a:r>
              <a:rPr lang="en-US" sz="1800">
                <a:latin typeface="Arial"/>
                <a:ea typeface="Poppins"/>
                <a:cs typeface="Arial"/>
                <a:sym typeface="Poppins"/>
              </a:rPr>
              <a:t>Literature survey</a:t>
            </a:r>
            <a:endParaRPr lang="en-US" sz="1800">
              <a:latin typeface="Arial"/>
              <a:ea typeface="Poppins"/>
              <a:cs typeface="Arial"/>
            </a:endParaRPr>
          </a:p>
          <a:p>
            <a:pPr marL="227965" lvl="0" indent="-227965" algn="just" rtl="0">
              <a:lnSpc>
                <a:spcPct val="150000"/>
              </a:lnSpc>
              <a:spcBef>
                <a:spcPts val="1000"/>
              </a:spcBef>
              <a:spcAft>
                <a:spcPts val="0"/>
              </a:spcAft>
              <a:buClr>
                <a:srgbClr val="38507C"/>
              </a:buClr>
              <a:buSzPts val="1800"/>
              <a:buFont typeface="Poppins"/>
              <a:buChar char="✔"/>
            </a:pPr>
            <a:r>
              <a:rPr lang="en-US" sz="1800">
                <a:latin typeface="Arial"/>
                <a:ea typeface="Poppins"/>
                <a:cs typeface="Arial"/>
                <a:sym typeface="Poppins"/>
              </a:rPr>
              <a:t>Challenges</a:t>
            </a:r>
            <a:endParaRPr lang="en-US" sz="1800">
              <a:latin typeface="Arial"/>
              <a:ea typeface="Poppins"/>
              <a:cs typeface="Arial"/>
            </a:endParaRPr>
          </a:p>
          <a:p>
            <a:pPr marL="227965" lvl="0" indent="-227965" algn="just" rtl="0">
              <a:lnSpc>
                <a:spcPct val="150000"/>
              </a:lnSpc>
              <a:spcBef>
                <a:spcPts val="1000"/>
              </a:spcBef>
              <a:spcAft>
                <a:spcPts val="0"/>
              </a:spcAft>
              <a:buClr>
                <a:srgbClr val="38507C"/>
              </a:buClr>
              <a:buSzPts val="1800"/>
              <a:buFont typeface="Poppins"/>
              <a:buChar char="✔"/>
            </a:pPr>
            <a:r>
              <a:rPr lang="en-US" sz="1800">
                <a:latin typeface="Arial"/>
                <a:ea typeface="Poppins"/>
                <a:cs typeface="Arial"/>
                <a:sym typeface="Poppins"/>
              </a:rPr>
              <a:t>Dataset description</a:t>
            </a:r>
            <a:endParaRPr lang="en-US" sz="1800">
              <a:latin typeface="Arial"/>
              <a:ea typeface="Poppins"/>
              <a:cs typeface="Arial"/>
            </a:endParaRPr>
          </a:p>
          <a:p>
            <a:pPr marL="227965" lvl="0" indent="-227965" algn="just" rtl="0">
              <a:lnSpc>
                <a:spcPct val="150000"/>
              </a:lnSpc>
              <a:spcBef>
                <a:spcPts val="1000"/>
              </a:spcBef>
              <a:spcAft>
                <a:spcPts val="0"/>
              </a:spcAft>
              <a:buClr>
                <a:srgbClr val="38507C"/>
              </a:buClr>
              <a:buSzPts val="1800"/>
              <a:buFont typeface="Poppins"/>
              <a:buChar char="✔"/>
            </a:pPr>
            <a:r>
              <a:rPr lang="en-US" sz="1800">
                <a:latin typeface="Arial"/>
                <a:ea typeface="Poppins"/>
                <a:cs typeface="Arial"/>
                <a:sym typeface="Poppins"/>
              </a:rPr>
              <a:t>Methodology</a:t>
            </a:r>
            <a:endParaRPr lang="en-US" sz="1800">
              <a:latin typeface="Arial"/>
              <a:ea typeface="Poppins"/>
              <a:cs typeface="Arial"/>
            </a:endParaRPr>
          </a:p>
          <a:p>
            <a:pPr marL="856615" lvl="1" indent="-400050" algn="just" rtl="0">
              <a:lnSpc>
                <a:spcPct val="150000"/>
              </a:lnSpc>
              <a:spcBef>
                <a:spcPts val="500"/>
              </a:spcBef>
              <a:spcAft>
                <a:spcPts val="0"/>
              </a:spcAft>
              <a:buClr>
                <a:srgbClr val="38507C"/>
              </a:buClr>
              <a:buSzPts val="1400"/>
              <a:buFont typeface="Poppins"/>
              <a:buAutoNum type="romanLcPeriod"/>
            </a:pPr>
            <a:r>
              <a:rPr lang="en-US" sz="1800">
                <a:latin typeface="Arial"/>
                <a:ea typeface="Poppins"/>
                <a:cs typeface="Arial"/>
                <a:sym typeface="Poppins"/>
              </a:rPr>
              <a:t>Data analysis</a:t>
            </a:r>
            <a:endParaRPr lang="en-US" sz="1800">
              <a:latin typeface="Arial"/>
              <a:ea typeface="Poppins"/>
              <a:cs typeface="Arial"/>
            </a:endParaRPr>
          </a:p>
          <a:p>
            <a:pPr marL="856615" lvl="1" indent="-400050" algn="just" rtl="0">
              <a:lnSpc>
                <a:spcPct val="150000"/>
              </a:lnSpc>
              <a:spcBef>
                <a:spcPts val="500"/>
              </a:spcBef>
              <a:spcAft>
                <a:spcPts val="0"/>
              </a:spcAft>
              <a:buClr>
                <a:srgbClr val="38507C"/>
              </a:buClr>
              <a:buSzPts val="1400"/>
              <a:buFont typeface="Poppins"/>
              <a:buAutoNum type="romanLcPeriod"/>
            </a:pPr>
            <a:r>
              <a:rPr lang="en-US" sz="1800">
                <a:latin typeface="Arial"/>
                <a:ea typeface="Poppins"/>
                <a:cs typeface="Arial"/>
                <a:sym typeface="Poppins"/>
              </a:rPr>
              <a:t>ML model</a:t>
            </a:r>
            <a:endParaRPr lang="en-US" sz="1800">
              <a:latin typeface="Arial"/>
              <a:ea typeface="Poppins"/>
              <a:cs typeface="Arial"/>
            </a:endParaRPr>
          </a:p>
          <a:p>
            <a:pPr marL="856615" lvl="1" indent="-400050" algn="just" rtl="0">
              <a:lnSpc>
                <a:spcPct val="150000"/>
              </a:lnSpc>
              <a:spcBef>
                <a:spcPts val="500"/>
              </a:spcBef>
              <a:spcAft>
                <a:spcPts val="0"/>
              </a:spcAft>
              <a:buClr>
                <a:srgbClr val="38507C"/>
              </a:buClr>
              <a:buSzPts val="1400"/>
              <a:buFont typeface="Poppins"/>
              <a:buAutoNum type="romanLcPeriod"/>
            </a:pPr>
            <a:r>
              <a:rPr lang="en-US" sz="1800">
                <a:latin typeface="Arial"/>
                <a:ea typeface="Poppins"/>
                <a:cs typeface="Arial"/>
                <a:sym typeface="Poppins"/>
              </a:rPr>
              <a:t>DL model</a:t>
            </a:r>
            <a:endParaRPr lang="en-US" sz="1800">
              <a:latin typeface="Arial"/>
              <a:ea typeface="Poppins"/>
              <a:cs typeface="Arial"/>
            </a:endParaRPr>
          </a:p>
          <a:p>
            <a:pPr marL="856615" lvl="1" indent="-400050" algn="just" rtl="0">
              <a:lnSpc>
                <a:spcPct val="150000"/>
              </a:lnSpc>
              <a:spcBef>
                <a:spcPts val="500"/>
              </a:spcBef>
              <a:spcAft>
                <a:spcPts val="0"/>
              </a:spcAft>
              <a:buClr>
                <a:srgbClr val="38507C"/>
              </a:buClr>
              <a:buSzPts val="1400"/>
              <a:buFont typeface="Poppins"/>
              <a:buAutoNum type="romanLcPeriod"/>
            </a:pPr>
            <a:r>
              <a:rPr lang="en-US" sz="1800">
                <a:latin typeface="Arial"/>
                <a:ea typeface="Poppins"/>
                <a:cs typeface="Arial"/>
                <a:sym typeface="Poppins"/>
              </a:rPr>
              <a:t>Explainable AI</a:t>
            </a:r>
            <a:endParaRPr lang="en-US" sz="1800">
              <a:latin typeface="Arial"/>
              <a:ea typeface="Poppins"/>
              <a:cs typeface="Arial"/>
            </a:endParaRPr>
          </a:p>
          <a:p>
            <a:pPr marL="227965" lvl="0" indent="-227965" algn="just" rtl="0">
              <a:lnSpc>
                <a:spcPct val="150000"/>
              </a:lnSpc>
              <a:spcBef>
                <a:spcPts val="1000"/>
              </a:spcBef>
              <a:spcAft>
                <a:spcPts val="0"/>
              </a:spcAft>
              <a:buClr>
                <a:srgbClr val="38507C"/>
              </a:buClr>
              <a:buSzPts val="1800"/>
              <a:buFont typeface="Poppins"/>
              <a:buChar char="✔"/>
            </a:pPr>
            <a:r>
              <a:rPr lang="en-US" sz="1800">
                <a:latin typeface="Arial"/>
                <a:ea typeface="Poppins"/>
                <a:cs typeface="Arial"/>
                <a:sym typeface="Poppins"/>
              </a:rPr>
              <a:t>Conclusion </a:t>
            </a:r>
            <a:endParaRPr lang="en-US" sz="1800">
              <a:latin typeface="Arial"/>
              <a:ea typeface="Poppins"/>
              <a:cs typeface="Arial"/>
            </a:endParaRPr>
          </a:p>
          <a:p>
            <a:pPr marL="227965" lvl="0" indent="-227965" algn="just" rtl="0">
              <a:lnSpc>
                <a:spcPct val="150000"/>
              </a:lnSpc>
              <a:spcBef>
                <a:spcPts val="1000"/>
              </a:spcBef>
              <a:spcAft>
                <a:spcPts val="0"/>
              </a:spcAft>
              <a:buClr>
                <a:srgbClr val="38507C"/>
              </a:buClr>
              <a:buSzPts val="1800"/>
              <a:buFont typeface="Poppins"/>
              <a:buChar char="✔"/>
            </a:pPr>
            <a:r>
              <a:rPr lang="en-US" sz="1800">
                <a:latin typeface="Arial"/>
                <a:ea typeface="Poppins"/>
                <a:cs typeface="Arial"/>
                <a:sym typeface="Poppins"/>
              </a:rPr>
              <a:t>Future Enhancement</a:t>
            </a:r>
            <a:endParaRPr lang="en-US" sz="1800">
              <a:latin typeface="Arial"/>
              <a:ea typeface="Poppins"/>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title"/>
          </p:nvPr>
        </p:nvSpPr>
        <p:spPr>
          <a:xfrm>
            <a:off x="838200" y="365128"/>
            <a:ext cx="10515600" cy="79420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C0066"/>
              </a:buClr>
              <a:buSzPts val="3600"/>
              <a:buFont typeface="Times New Roman"/>
              <a:buNone/>
            </a:pPr>
            <a:r>
              <a:rPr lang="en-US" sz="3600" b="1">
                <a:solidFill>
                  <a:srgbClr val="CC0066"/>
                </a:solidFill>
                <a:latin typeface="Times New Roman"/>
                <a:ea typeface="Times New Roman"/>
                <a:cs typeface="Times New Roman"/>
                <a:sym typeface="Times New Roman"/>
              </a:rPr>
              <a:t>Motivation</a:t>
            </a:r>
            <a:endParaRPr sz="3600">
              <a:solidFill>
                <a:srgbClr val="CC0066"/>
              </a:solidFill>
              <a:latin typeface="Times New Roman"/>
              <a:ea typeface="Times New Roman"/>
              <a:cs typeface="Times New Roman"/>
              <a:sym typeface="Times New Roman"/>
            </a:endParaRPr>
          </a:p>
        </p:txBody>
      </p:sp>
      <p:sp>
        <p:nvSpPr>
          <p:cNvPr id="243" name="Google Shape;243;p38"/>
          <p:cNvSpPr txBox="1">
            <a:spLocks noGrp="1"/>
          </p:cNvSpPr>
          <p:nvPr>
            <p:ph type="body" idx="1"/>
          </p:nvPr>
        </p:nvSpPr>
        <p:spPr>
          <a:xfrm>
            <a:off x="887186" y="1253331"/>
            <a:ext cx="10515600" cy="4351338"/>
          </a:xfrm>
          <a:prstGeom prst="rect">
            <a:avLst/>
          </a:prstGeom>
          <a:noFill/>
          <a:ln>
            <a:noFill/>
          </a:ln>
        </p:spPr>
        <p:txBody>
          <a:bodyPr spcFirstLastPara="1" wrap="square" lIns="91425" tIns="45700" rIns="91425" bIns="45700" anchor="t" anchorCtr="0">
            <a:normAutofit/>
          </a:bodyPr>
          <a:lstStyle/>
          <a:p>
            <a:pPr marL="0" indent="0">
              <a:lnSpc>
                <a:spcPct val="107000"/>
              </a:lnSpc>
              <a:spcBef>
                <a:spcPts val="0"/>
              </a:spcBef>
              <a:buSzPts val="2000"/>
            </a:pPr>
            <a:r>
              <a:rPr lang="en-US" sz="2000">
                <a:latin typeface="Arial"/>
                <a:ea typeface="Times New Roman"/>
                <a:cs typeface="Times New Roman"/>
                <a:sym typeface="Times New Roman"/>
              </a:rPr>
              <a:t>Children with ASD exhibit certain atypical behavioral cues during their regular day-to-day activities. When these atypical behaviors are captured on video over a period, they can be analyzed to identify “red-flags” in the children's behavior and used by clinicians in their diagnosis</a:t>
            </a:r>
            <a:endParaRPr lang="en-US" sz="2000">
              <a:latin typeface="Arial"/>
              <a:ea typeface="Times New Roman"/>
              <a:cs typeface="Times New Roman"/>
            </a:endParaRPr>
          </a:p>
          <a:p>
            <a:pPr marL="0" indent="0">
              <a:lnSpc>
                <a:spcPct val="107000"/>
              </a:lnSpc>
              <a:spcBef>
                <a:spcPts val="0"/>
              </a:spcBef>
              <a:buSzPts val="2000"/>
              <a:buNone/>
            </a:pPr>
            <a:endParaRPr lang="en-US" sz="2000">
              <a:latin typeface="Arial"/>
              <a:ea typeface="Times New Roman"/>
              <a:cs typeface="Times New Roman"/>
            </a:endParaRPr>
          </a:p>
          <a:p>
            <a:pPr marL="0" indent="0">
              <a:lnSpc>
                <a:spcPct val="107000"/>
              </a:lnSpc>
              <a:spcBef>
                <a:spcPts val="0"/>
              </a:spcBef>
              <a:buSzPts val="2000"/>
            </a:pPr>
            <a:r>
              <a:rPr lang="en-US" sz="2000" b="1">
                <a:latin typeface="Arial"/>
                <a:ea typeface="Times New Roman"/>
                <a:cs typeface="Times New Roman"/>
              </a:rPr>
              <a:t>Early Detection</a:t>
            </a:r>
            <a:r>
              <a:rPr lang="en-US" sz="2000">
                <a:latin typeface="Arial"/>
                <a:ea typeface="Times New Roman"/>
                <a:cs typeface="Times New Roman"/>
              </a:rPr>
              <a:t>: Early and accurate diagnosis of autism can lead to earlier intervention, which is crucial for improving long-term outcomes in children with autism.</a:t>
            </a:r>
          </a:p>
          <a:p>
            <a:pPr marL="0" indent="0">
              <a:lnSpc>
                <a:spcPct val="107000"/>
              </a:lnSpc>
              <a:spcBef>
                <a:spcPts val="0"/>
              </a:spcBef>
              <a:buSzPts val="2000"/>
              <a:buNone/>
            </a:pPr>
            <a:endParaRPr lang="en-US" sz="2000">
              <a:latin typeface="Arial"/>
              <a:ea typeface="Times New Roman"/>
              <a:cs typeface="Times New Roman"/>
            </a:endParaRPr>
          </a:p>
          <a:p>
            <a:pPr marL="0" indent="0">
              <a:lnSpc>
                <a:spcPct val="107000"/>
              </a:lnSpc>
              <a:spcBef>
                <a:spcPts val="0"/>
              </a:spcBef>
              <a:buSzPts val="2000"/>
            </a:pPr>
            <a:r>
              <a:rPr lang="en-US" sz="2000" b="1">
                <a:latin typeface="Arial"/>
                <a:ea typeface="Times New Roman"/>
                <a:cs typeface="Times New Roman"/>
              </a:rPr>
              <a:t>Behavioral Insights</a:t>
            </a:r>
            <a:r>
              <a:rPr lang="en-US" sz="2000">
                <a:latin typeface="Arial"/>
                <a:ea typeface="Times New Roman"/>
                <a:cs typeface="Times New Roman"/>
              </a:rPr>
              <a:t>: Advanced video analysis can capture subtle and complex behavioral patterns that might be missed during a typical clinical observation, leading to more accurate and nuanced diagnoses.</a:t>
            </a:r>
            <a:endParaRPr lang="en-US" sz="2000">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838200" y="365127"/>
            <a:ext cx="10515600" cy="70167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C0066"/>
              </a:buClr>
              <a:buSzPts val="3600"/>
              <a:buFont typeface="Times New Roman"/>
              <a:buNone/>
            </a:pPr>
            <a:r>
              <a:rPr lang="en-US" sz="3600" b="1">
                <a:solidFill>
                  <a:srgbClr val="CC0066"/>
                </a:solidFill>
                <a:latin typeface="Times New Roman"/>
                <a:ea typeface="Times New Roman"/>
                <a:cs typeface="Times New Roman"/>
                <a:sym typeface="Times New Roman"/>
              </a:rPr>
              <a:t>Dataset Description</a:t>
            </a:r>
            <a:endParaRPr sz="3600"/>
          </a:p>
        </p:txBody>
      </p:sp>
      <p:sp>
        <p:nvSpPr>
          <p:cNvPr id="249" name="Google Shape;249;p39"/>
          <p:cNvSpPr txBox="1">
            <a:spLocks noGrp="1"/>
          </p:cNvSpPr>
          <p:nvPr>
            <p:ph type="body" idx="1"/>
          </p:nvPr>
        </p:nvSpPr>
        <p:spPr>
          <a:xfrm>
            <a:off x="876300" y="1123952"/>
            <a:ext cx="10515600" cy="4351338"/>
          </a:xfrm>
          <a:prstGeom prst="rect">
            <a:avLst/>
          </a:prstGeom>
          <a:noFill/>
          <a:ln>
            <a:noFill/>
          </a:ln>
        </p:spPr>
        <p:txBody>
          <a:bodyPr spcFirstLastPara="1" wrap="square" lIns="91425" tIns="45700" rIns="91425" bIns="45700" anchor="t" anchorCtr="0">
            <a:normAutofit/>
          </a:bodyPr>
          <a:lstStyle/>
          <a:p>
            <a:pPr marL="0" indent="0" algn="just">
              <a:lnSpc>
                <a:spcPct val="107000"/>
              </a:lnSpc>
              <a:spcBef>
                <a:spcPts val="0"/>
              </a:spcBef>
              <a:buSzPts val="2000"/>
            </a:pPr>
            <a:r>
              <a:rPr lang="en-US" sz="2000">
                <a:ea typeface="Times New Roman"/>
                <a:cs typeface="Times New Roman"/>
                <a:sym typeface="Times New Roman"/>
              </a:rPr>
              <a:t> A Self-Stimulatory Behavior Dataset (SSBD) of children videos recorded in natural settings. </a:t>
            </a:r>
          </a:p>
          <a:p>
            <a:pPr marL="0" indent="0" algn="just">
              <a:lnSpc>
                <a:spcPct val="107000"/>
              </a:lnSpc>
              <a:spcBef>
                <a:spcPts val="0"/>
              </a:spcBef>
              <a:buSzPts val="2000"/>
            </a:pPr>
            <a:r>
              <a:rPr lang="en-US" sz="2000">
                <a:ea typeface="Times New Roman"/>
                <a:cs typeface="Times New Roman"/>
                <a:sym typeface="Times New Roman"/>
              </a:rPr>
              <a:t> The dataset contains 75 videos with an average duration of 90 seconds per video, grouped under three categories of stimming behaviors: arm flapping, head banging and spinning</a:t>
            </a:r>
            <a:endParaRPr lang="en-US" sz="2000">
              <a:ea typeface="Times New Roman"/>
              <a:cs typeface="Times New Roman"/>
            </a:endParaRPr>
          </a:p>
          <a:p>
            <a:pPr marL="0" indent="0" algn="just">
              <a:lnSpc>
                <a:spcPct val="107000"/>
              </a:lnSpc>
              <a:spcBef>
                <a:spcPts val="0"/>
              </a:spcBef>
              <a:buSzPts val="2000"/>
            </a:pPr>
            <a:r>
              <a:rPr lang="en-US" sz="2000">
                <a:ea typeface="Times New Roman"/>
                <a:cs typeface="Times New Roman"/>
              </a:rPr>
              <a:t> These videos, posted by parents/caregivers in public domain websites, are collected and annotated for the stimming behaviors. These videos are extremely challenging for automatic </a:t>
            </a:r>
            <a:r>
              <a:rPr lang="en-US" sz="2000" err="1">
                <a:ea typeface="Times New Roman"/>
                <a:cs typeface="Times New Roman"/>
              </a:rPr>
              <a:t>behaviour</a:t>
            </a:r>
            <a:r>
              <a:rPr lang="en-US" sz="2000">
                <a:ea typeface="Times New Roman"/>
                <a:cs typeface="Times New Roman"/>
              </a:rPr>
              <a:t> analysis as they are recorded in uncontrolled natural settings. A custom dataset can be accumulated by through  recorded video sessions of children performing daily activities, including both typical and self-stimulatory behaviors.</a:t>
            </a:r>
            <a:endParaRPr lang="en-US" sz="2000">
              <a:cs typeface="Times New Roman"/>
            </a:endParaRPr>
          </a:p>
          <a:p>
            <a:pPr marL="0" indent="0" algn="just">
              <a:lnSpc>
                <a:spcPct val="107000"/>
              </a:lnSpc>
              <a:spcBef>
                <a:spcPts val="800"/>
              </a:spcBef>
              <a:buSzPts val="2000"/>
            </a:pPr>
            <a:r>
              <a:rPr lang="en-US" sz="2000"/>
              <a:t>In order to </a:t>
            </a:r>
            <a:r>
              <a:rPr lang="en-US" sz="2000" err="1"/>
              <a:t>analyse</a:t>
            </a:r>
            <a:r>
              <a:rPr lang="en-US" sz="2000"/>
              <a:t> the behaviors and provide alerts to parents / caregivers based on the day-to-day regular activities of children, it is necessary to have the algorithms developed and tested on real-world datasets taken in an uncontrolled settings. </a:t>
            </a:r>
            <a:r>
              <a:rPr lang="en-US" sz="2000">
                <a:latin typeface="Times New Roman"/>
                <a:cs typeface="Times New Roman"/>
              </a:rPr>
              <a:t> </a:t>
            </a:r>
            <a:endParaRPr lang="en-US"/>
          </a:p>
          <a:p>
            <a:pPr marL="0" indent="0" algn="just">
              <a:lnSpc>
                <a:spcPct val="107000"/>
              </a:lnSpc>
              <a:spcBef>
                <a:spcPts val="800"/>
              </a:spcBef>
              <a:buSzPts val="2000"/>
            </a:pPr>
            <a:r>
              <a:rPr lang="en-US" sz="2000">
                <a:latin typeface="Times New Roman"/>
                <a:ea typeface="Times New Roman"/>
                <a:cs typeface="Times New Roman"/>
              </a:rPr>
              <a:t>Citations related to the dataset: </a:t>
            </a:r>
            <a:r>
              <a:rPr lang="en-US" sz="2000">
                <a:latin typeface="Arial"/>
                <a:ea typeface="Times New Roman"/>
                <a:cs typeface="Arial"/>
                <a:hlinkClick r:id="rId3"/>
              </a:rPr>
              <a:t>https://rolandgoecke.net/research/datasets/ssbd/</a:t>
            </a:r>
            <a:endParaRPr lang="en-US" sz="2000">
              <a:ea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838200" y="365127"/>
            <a:ext cx="10515600" cy="70167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C0066"/>
              </a:buClr>
              <a:buSzPts val="3600"/>
              <a:buFont typeface="Times New Roman"/>
              <a:buNone/>
            </a:pPr>
            <a:r>
              <a:rPr lang="en-US" sz="3600" b="1">
                <a:solidFill>
                  <a:srgbClr val="CC0066"/>
                </a:solidFill>
                <a:latin typeface="Times New Roman"/>
                <a:cs typeface="Times New Roman"/>
                <a:sym typeface="Times New Roman"/>
              </a:rPr>
              <a:t>Dataset:</a:t>
            </a:r>
            <a:endParaRPr sz="3600"/>
          </a:p>
        </p:txBody>
      </p:sp>
      <p:graphicFrame>
        <p:nvGraphicFramePr>
          <p:cNvPr id="4" name="Table 3">
            <a:extLst>
              <a:ext uri="{FF2B5EF4-FFF2-40B4-BE49-F238E27FC236}">
                <a16:creationId xmlns:a16="http://schemas.microsoft.com/office/drawing/2014/main" id="{467DEA67-55D7-573C-273B-12672952A79B}"/>
              </a:ext>
            </a:extLst>
          </p:cNvPr>
          <p:cNvGraphicFramePr>
            <a:graphicFrameLocks noGrp="1"/>
          </p:cNvGraphicFramePr>
          <p:nvPr>
            <p:extLst>
              <p:ext uri="{D42A27DB-BD31-4B8C-83A1-F6EECF244321}">
                <p14:modId xmlns:p14="http://schemas.microsoft.com/office/powerpoint/2010/main" val="3328150908"/>
              </p:ext>
            </p:extLst>
          </p:nvPr>
        </p:nvGraphicFramePr>
        <p:xfrm>
          <a:off x="905551" y="1496666"/>
          <a:ext cx="10756088" cy="1402080"/>
        </p:xfrm>
        <a:graphic>
          <a:graphicData uri="http://schemas.openxmlformats.org/drawingml/2006/table">
            <a:tbl>
              <a:tblPr firstRow="1" bandRow="1">
                <a:tableStyleId>{3433EE90-2977-4006-A856-F19E30EBF06B}</a:tableStyleId>
              </a:tblPr>
              <a:tblGrid>
                <a:gridCol w="1536584">
                  <a:extLst>
                    <a:ext uri="{9D8B030D-6E8A-4147-A177-3AD203B41FA5}">
                      <a16:colId xmlns:a16="http://schemas.microsoft.com/office/drawing/2014/main" val="3382175354"/>
                    </a:ext>
                  </a:extLst>
                </a:gridCol>
                <a:gridCol w="1536584">
                  <a:extLst>
                    <a:ext uri="{9D8B030D-6E8A-4147-A177-3AD203B41FA5}">
                      <a16:colId xmlns:a16="http://schemas.microsoft.com/office/drawing/2014/main" val="24552992"/>
                    </a:ext>
                  </a:extLst>
                </a:gridCol>
                <a:gridCol w="1536584">
                  <a:extLst>
                    <a:ext uri="{9D8B030D-6E8A-4147-A177-3AD203B41FA5}">
                      <a16:colId xmlns:a16="http://schemas.microsoft.com/office/drawing/2014/main" val="84043561"/>
                    </a:ext>
                  </a:extLst>
                </a:gridCol>
                <a:gridCol w="1536584">
                  <a:extLst>
                    <a:ext uri="{9D8B030D-6E8A-4147-A177-3AD203B41FA5}">
                      <a16:colId xmlns:a16="http://schemas.microsoft.com/office/drawing/2014/main" val="1194124181"/>
                    </a:ext>
                  </a:extLst>
                </a:gridCol>
                <a:gridCol w="1536584">
                  <a:extLst>
                    <a:ext uri="{9D8B030D-6E8A-4147-A177-3AD203B41FA5}">
                      <a16:colId xmlns:a16="http://schemas.microsoft.com/office/drawing/2014/main" val="2771198537"/>
                    </a:ext>
                  </a:extLst>
                </a:gridCol>
                <a:gridCol w="1536584">
                  <a:extLst>
                    <a:ext uri="{9D8B030D-6E8A-4147-A177-3AD203B41FA5}">
                      <a16:colId xmlns:a16="http://schemas.microsoft.com/office/drawing/2014/main" val="1407926803"/>
                    </a:ext>
                  </a:extLst>
                </a:gridCol>
                <a:gridCol w="1536584">
                  <a:extLst>
                    <a:ext uri="{9D8B030D-6E8A-4147-A177-3AD203B41FA5}">
                      <a16:colId xmlns:a16="http://schemas.microsoft.com/office/drawing/2014/main" val="3677223544"/>
                    </a:ext>
                  </a:extLst>
                </a:gridCol>
              </a:tblGrid>
              <a:tr h="370840">
                <a:tc>
                  <a:txBody>
                    <a:bodyPr/>
                    <a:lstStyle/>
                    <a:p>
                      <a:r>
                        <a:rPr lang="en-US" sz="2000" b="1" i="0" u="none" strike="noStrike" cap="none" err="1">
                          <a:solidFill>
                            <a:schemeClr val="dk1"/>
                          </a:solidFill>
                          <a:latin typeface="Avenir"/>
                          <a:cs typeface="Times New Roman"/>
                          <a:sym typeface="Avenir"/>
                        </a:rPr>
                        <a:t>S.No</a:t>
                      </a:r>
                    </a:p>
                  </a:txBody>
                  <a:tcPr/>
                </a:tc>
                <a:tc>
                  <a:txBody>
                    <a:bodyPr/>
                    <a:lstStyle/>
                    <a:p>
                      <a:r>
                        <a:rPr lang="en-US" sz="2000" b="1" i="0" u="none" strike="noStrike" cap="none">
                          <a:solidFill>
                            <a:schemeClr val="dk1"/>
                          </a:solidFill>
                          <a:latin typeface="Avenir"/>
                          <a:cs typeface="Times New Roman"/>
                          <a:sym typeface="Avenir"/>
                        </a:rPr>
                        <a:t>Data-set name</a:t>
                      </a:r>
                    </a:p>
                  </a:txBody>
                  <a:tcPr/>
                </a:tc>
                <a:tc>
                  <a:txBody>
                    <a:bodyPr/>
                    <a:lstStyle/>
                    <a:p>
                      <a:r>
                        <a:rPr lang="en-US" sz="2000" b="1" i="0" u="none" strike="noStrike" cap="none">
                          <a:solidFill>
                            <a:schemeClr val="dk1"/>
                          </a:solidFill>
                          <a:latin typeface="Avenir"/>
                          <a:cs typeface="Times New Roman"/>
                          <a:sym typeface="Avenir"/>
                        </a:rPr>
                        <a:t>No of Files</a:t>
                      </a:r>
                    </a:p>
                  </a:txBody>
                  <a:tcPr/>
                </a:tc>
                <a:tc>
                  <a:txBody>
                    <a:bodyPr/>
                    <a:lstStyle/>
                    <a:p>
                      <a:r>
                        <a:rPr lang="en-US" sz="2000" b="1" i="0" u="none" strike="noStrike" cap="none">
                          <a:solidFill>
                            <a:schemeClr val="dk1"/>
                          </a:solidFill>
                          <a:latin typeface="Avenir"/>
                          <a:cs typeface="Times New Roman"/>
                          <a:sym typeface="Avenir"/>
                        </a:rPr>
                        <a:t>Resolution</a:t>
                      </a:r>
                    </a:p>
                  </a:txBody>
                  <a:tcPr/>
                </a:tc>
                <a:tc>
                  <a:txBody>
                    <a:bodyPr/>
                    <a:lstStyle/>
                    <a:p>
                      <a:r>
                        <a:rPr lang="en-US" sz="2000" b="1" i="0" u="none" strike="noStrike" cap="none">
                          <a:solidFill>
                            <a:schemeClr val="dk1"/>
                          </a:solidFill>
                          <a:latin typeface="Avenir"/>
                          <a:cs typeface="Times New Roman"/>
                          <a:sym typeface="Avenir"/>
                        </a:rPr>
                        <a:t>Environment</a:t>
                      </a:r>
                    </a:p>
                  </a:txBody>
                  <a:tcPr/>
                </a:tc>
                <a:tc>
                  <a:txBody>
                    <a:bodyPr/>
                    <a:lstStyle/>
                    <a:p>
                      <a:r>
                        <a:rPr lang="en-US" sz="2000" b="1" i="0" u="none" strike="noStrike" cap="none">
                          <a:solidFill>
                            <a:schemeClr val="dk1"/>
                          </a:solidFill>
                          <a:latin typeface="Avenir"/>
                          <a:cs typeface="Times New Roman"/>
                          <a:sym typeface="Avenir"/>
                        </a:rPr>
                        <a:t>Color</a:t>
                      </a:r>
                    </a:p>
                  </a:txBody>
                  <a:tcPr/>
                </a:tc>
                <a:tc>
                  <a:txBody>
                    <a:bodyPr/>
                    <a:lstStyle/>
                    <a:p>
                      <a:r>
                        <a:rPr lang="en-US" sz="2000" b="1" i="0" u="none" strike="noStrike" cap="none">
                          <a:solidFill>
                            <a:schemeClr val="dk1"/>
                          </a:solidFill>
                          <a:latin typeface="Avenir"/>
                          <a:cs typeface="Times New Roman"/>
                          <a:sym typeface="Avenir"/>
                        </a:rPr>
                        <a:t>Image/Video Format</a:t>
                      </a:r>
                    </a:p>
                  </a:txBody>
                  <a:tcPr/>
                </a:tc>
                <a:extLst>
                  <a:ext uri="{0D108BD9-81ED-4DB2-BD59-A6C34878D82A}">
                    <a16:rowId xmlns:a16="http://schemas.microsoft.com/office/drawing/2014/main" val="1425061300"/>
                  </a:ext>
                </a:extLst>
              </a:tr>
              <a:tr h="370839">
                <a:tc>
                  <a:txBody>
                    <a:bodyPr/>
                    <a:lstStyle/>
                    <a:p>
                      <a:pPr lvl="0">
                        <a:buNone/>
                      </a:pPr>
                      <a:r>
                        <a:rPr lang="en-US" sz="2000" b="0" i="0" u="none" strike="noStrike" cap="none">
                          <a:solidFill>
                            <a:schemeClr val="dk1"/>
                          </a:solidFill>
                          <a:latin typeface="Avenir"/>
                          <a:cs typeface="Times New Roman"/>
                          <a:sym typeface="Avenir"/>
                        </a:rPr>
                        <a:t>1</a:t>
                      </a:r>
                    </a:p>
                  </a:txBody>
                  <a:tcPr/>
                </a:tc>
                <a:tc>
                  <a:txBody>
                    <a:bodyPr/>
                    <a:lstStyle/>
                    <a:p>
                      <a:pPr lvl="0">
                        <a:buNone/>
                      </a:pPr>
                      <a:r>
                        <a:rPr lang="en-US" sz="2000" b="0" i="0" u="none" strike="noStrike" cap="none">
                          <a:solidFill>
                            <a:schemeClr val="dk1"/>
                          </a:solidFill>
                          <a:latin typeface="Avenir"/>
                          <a:cs typeface="Times New Roman"/>
                          <a:sym typeface="Avenir"/>
                        </a:rPr>
                        <a:t>SSBD</a:t>
                      </a:r>
                    </a:p>
                  </a:txBody>
                  <a:tcPr/>
                </a:tc>
                <a:tc>
                  <a:txBody>
                    <a:bodyPr/>
                    <a:lstStyle/>
                    <a:p>
                      <a:pPr lvl="0">
                        <a:buNone/>
                      </a:pPr>
                      <a:r>
                        <a:rPr lang="en-US" sz="2000" b="0" i="0" u="none" strike="noStrike" cap="none">
                          <a:solidFill>
                            <a:schemeClr val="dk1"/>
                          </a:solidFill>
                          <a:latin typeface="Avenir"/>
                          <a:cs typeface="Times New Roman"/>
                        </a:rPr>
                        <a:t>58</a:t>
                      </a:r>
                      <a:endParaRPr lang="en-US" sz="2000" b="0" i="0" u="none" strike="noStrike" cap="none">
                        <a:solidFill>
                          <a:schemeClr val="dk1"/>
                        </a:solidFill>
                        <a:latin typeface="Avenir"/>
                        <a:cs typeface="Times New Roman"/>
                        <a:sym typeface="Avenir"/>
                      </a:endParaRPr>
                    </a:p>
                  </a:txBody>
                  <a:tcPr/>
                </a:tc>
                <a:tc>
                  <a:txBody>
                    <a:bodyPr/>
                    <a:lstStyle/>
                    <a:p>
                      <a:pPr lvl="0">
                        <a:buNone/>
                      </a:pPr>
                      <a:r>
                        <a:rPr lang="en-US" sz="2000" b="0" i="0" u="none" strike="noStrike" cap="none" noProof="0">
                          <a:solidFill>
                            <a:schemeClr val="dk1"/>
                          </a:solidFill>
                          <a:latin typeface="Avenir"/>
                          <a:cs typeface="Times New Roman"/>
                          <a:sym typeface="Arial"/>
                        </a:rPr>
                        <a:t>1920 x 1080</a:t>
                      </a:r>
                      <a:endParaRPr lang="en-US" sz="2000" b="0" i="0" u="none" strike="noStrike" cap="none">
                        <a:solidFill>
                          <a:schemeClr val="dk1"/>
                        </a:solidFill>
                        <a:latin typeface="Avenir"/>
                        <a:cs typeface="Times New Roman"/>
                        <a:sym typeface="Avenir"/>
                      </a:endParaRPr>
                    </a:p>
                  </a:txBody>
                  <a:tcPr/>
                </a:tc>
                <a:tc>
                  <a:txBody>
                    <a:bodyPr/>
                    <a:lstStyle/>
                    <a:p>
                      <a:pPr lvl="0">
                        <a:buNone/>
                      </a:pPr>
                      <a:r>
                        <a:rPr lang="en-US" sz="2000" b="0" i="0" u="none" strike="noStrike" cap="none">
                          <a:solidFill>
                            <a:schemeClr val="dk1"/>
                          </a:solidFill>
                          <a:latin typeface="Avenir"/>
                          <a:cs typeface="Times New Roman"/>
                          <a:sym typeface="Avenir"/>
                        </a:rPr>
                        <a:t>Indoor and </a:t>
                      </a:r>
                      <a:r>
                        <a:rPr lang="en-US" sz="2000" b="0" i="0" u="none" strike="noStrike" cap="none">
                          <a:solidFill>
                            <a:schemeClr val="dk1"/>
                          </a:solidFill>
                          <a:latin typeface="Avenir"/>
                          <a:cs typeface="Times New Roman"/>
                        </a:rPr>
                        <a:t>outdoor</a:t>
                      </a:r>
                      <a:endParaRPr lang="en-US" sz="2000" b="0" i="0" u="none" strike="noStrike" cap="none">
                        <a:solidFill>
                          <a:schemeClr val="dk1"/>
                        </a:solidFill>
                        <a:latin typeface="Avenir"/>
                        <a:cs typeface="Times New Roman"/>
                        <a:sym typeface="Avenir"/>
                      </a:endParaRPr>
                    </a:p>
                  </a:txBody>
                  <a:tcPr/>
                </a:tc>
                <a:tc>
                  <a:txBody>
                    <a:bodyPr/>
                    <a:lstStyle/>
                    <a:p>
                      <a:pPr lvl="0">
                        <a:buNone/>
                      </a:pPr>
                      <a:r>
                        <a:rPr lang="en-US" sz="2000" b="0" i="0" u="none" strike="noStrike" cap="none">
                          <a:solidFill>
                            <a:schemeClr val="dk1"/>
                          </a:solidFill>
                          <a:latin typeface="Avenir"/>
                          <a:cs typeface="Times New Roman"/>
                          <a:sym typeface="Avenir"/>
                        </a:rPr>
                        <a:t>RGB</a:t>
                      </a:r>
                    </a:p>
                  </a:txBody>
                  <a:tcPr/>
                </a:tc>
                <a:tc>
                  <a:txBody>
                    <a:bodyPr/>
                    <a:lstStyle/>
                    <a:p>
                      <a:pPr lvl="0">
                        <a:buNone/>
                      </a:pPr>
                      <a:r>
                        <a:rPr lang="en-US" sz="2000" b="0" i="0" u="none" strike="noStrike" cap="none">
                          <a:solidFill>
                            <a:schemeClr val="dk1"/>
                          </a:solidFill>
                          <a:latin typeface="Avenir"/>
                          <a:cs typeface="Times New Roman"/>
                          <a:sym typeface="Avenir"/>
                        </a:rPr>
                        <a:t>.mp4</a:t>
                      </a:r>
                    </a:p>
                  </a:txBody>
                  <a:tcPr/>
                </a:tc>
                <a:extLst>
                  <a:ext uri="{0D108BD9-81ED-4DB2-BD59-A6C34878D82A}">
                    <a16:rowId xmlns:a16="http://schemas.microsoft.com/office/drawing/2014/main" val="1266386085"/>
                  </a:ext>
                </a:extLst>
              </a:tr>
            </a:tbl>
          </a:graphicData>
        </a:graphic>
      </p:graphicFrame>
      <p:sp>
        <p:nvSpPr>
          <p:cNvPr id="8" name="Google Shape;243;p38">
            <a:extLst>
              <a:ext uri="{FF2B5EF4-FFF2-40B4-BE49-F238E27FC236}">
                <a16:creationId xmlns:a16="http://schemas.microsoft.com/office/drawing/2014/main" id="{FC7A74BC-C5D7-5F4E-9405-52009A5D8A34}"/>
              </a:ext>
            </a:extLst>
          </p:cNvPr>
          <p:cNvSpPr txBox="1">
            <a:spLocks noGrp="1"/>
          </p:cNvSpPr>
          <p:nvPr>
            <p:ph type="body" idx="1"/>
          </p:nvPr>
        </p:nvSpPr>
        <p:spPr>
          <a:xfrm>
            <a:off x="899476" y="3244363"/>
            <a:ext cx="10911349" cy="2360306"/>
          </a:xfrm>
          <a:prstGeom prst="rect">
            <a:avLst/>
          </a:prstGeom>
          <a:noFill/>
          <a:ln>
            <a:noFill/>
          </a:ln>
        </p:spPr>
        <p:txBody>
          <a:bodyPr spcFirstLastPara="1" wrap="square" lIns="91425" tIns="45700" rIns="91425" bIns="45700" anchor="t" anchorCtr="0">
            <a:normAutofit fontScale="92500" lnSpcReduction="20000"/>
          </a:bodyPr>
          <a:lstStyle/>
          <a:p>
            <a:pPr marL="0" indent="0">
              <a:lnSpc>
                <a:spcPct val="107000"/>
              </a:lnSpc>
              <a:spcBef>
                <a:spcPts val="0"/>
              </a:spcBef>
              <a:buSzPts val="2000"/>
            </a:pPr>
            <a:r>
              <a:rPr lang="en-US" sz="2000" b="1">
                <a:ea typeface="Times New Roman"/>
                <a:cs typeface="Times New Roman"/>
              </a:rPr>
              <a:t>Present Scope</a:t>
            </a:r>
            <a:r>
              <a:rPr lang="en-US" sz="2000">
                <a:ea typeface="Times New Roman"/>
                <a:cs typeface="Times New Roman"/>
              </a:rPr>
              <a:t>: Videos were flipped horizontally covering the mirror effect and thus increasing the data. Next, temporal augmentations were also considered. Each video is up-sampled with a factor of 1.5 to increase the number of frames within a video. Finally, we down-sample the videos with a factor of 0.5, thus throwing away some information from the video clip. These augmentations w</a:t>
            </a:r>
            <a:r>
              <a:rPr lang="en-US" sz="2100">
                <a:ea typeface="Times New Roman"/>
                <a:cs typeface="Times New Roman"/>
              </a:rPr>
              <a:t>i</a:t>
            </a:r>
            <a:r>
              <a:rPr lang="en-US" sz="2000">
                <a:ea typeface="Times New Roman"/>
                <a:cs typeface="Times New Roman"/>
              </a:rPr>
              <a:t>ll help in generalizing the network. </a:t>
            </a:r>
            <a:endParaRPr lang="en-US" sz="2000">
              <a:latin typeface="Times New Roman"/>
              <a:ea typeface="Times New Roman"/>
              <a:cs typeface="Times New Roman"/>
            </a:endParaRPr>
          </a:p>
          <a:p>
            <a:pPr marL="0" indent="0">
              <a:lnSpc>
                <a:spcPct val="107000"/>
              </a:lnSpc>
              <a:spcBef>
                <a:spcPts val="0"/>
              </a:spcBef>
              <a:buSzPts val="2000"/>
            </a:pPr>
            <a:endParaRPr lang="en-US" sz="2000">
              <a:ea typeface="Times New Roman"/>
              <a:cs typeface="Times New Roman"/>
            </a:endParaRPr>
          </a:p>
          <a:p>
            <a:pPr marL="0" indent="0">
              <a:lnSpc>
                <a:spcPct val="107000"/>
              </a:lnSpc>
              <a:spcBef>
                <a:spcPts val="0"/>
              </a:spcBef>
              <a:buSzPts val="2000"/>
            </a:pPr>
            <a:r>
              <a:rPr lang="en-US" sz="2000" b="1">
                <a:ea typeface="Times New Roman"/>
                <a:cs typeface="Times New Roman"/>
              </a:rPr>
              <a:t>Future Scope</a:t>
            </a:r>
            <a:r>
              <a:rPr lang="en-US" sz="2000">
                <a:ea typeface="Times New Roman"/>
                <a:cs typeface="Times New Roman"/>
              </a:rPr>
              <a:t>: In the future, we plan to increase our dataset by annotating more videos with more action classes. In addition, we want to build a subject-oriented dataset for long-term action tasks, for the development of technology that will be useful to parents/ caregivers and clinicians for early diagnosis.</a:t>
            </a:r>
            <a:endParaRPr lang="en-US" sz="2000">
              <a:cs typeface="Times New Roman"/>
            </a:endParaRPr>
          </a:p>
        </p:txBody>
      </p:sp>
    </p:spTree>
    <p:extLst>
      <p:ext uri="{BB962C8B-B14F-4D97-AF65-F5344CB8AC3E}">
        <p14:creationId xmlns:p14="http://schemas.microsoft.com/office/powerpoint/2010/main" val="252965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838200" y="365127"/>
            <a:ext cx="10515600" cy="70167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C0066"/>
              </a:buClr>
              <a:buSzPts val="3600"/>
              <a:buFont typeface="Times New Roman"/>
              <a:buNone/>
            </a:pPr>
            <a:r>
              <a:rPr lang="en-US" sz="3600" b="1">
                <a:solidFill>
                  <a:srgbClr val="CC0066"/>
                </a:solidFill>
                <a:latin typeface="Times New Roman"/>
                <a:ea typeface="Times New Roman"/>
                <a:cs typeface="Times New Roman"/>
                <a:sym typeface="Times New Roman"/>
              </a:rPr>
              <a:t>Dataset Analysis</a:t>
            </a:r>
            <a:endParaRPr sz="3600"/>
          </a:p>
        </p:txBody>
      </p:sp>
      <p:pic>
        <p:nvPicPr>
          <p:cNvPr id="4" name="Picture 3">
            <a:extLst>
              <a:ext uri="{FF2B5EF4-FFF2-40B4-BE49-F238E27FC236}">
                <a16:creationId xmlns:a16="http://schemas.microsoft.com/office/drawing/2014/main" id="{FD32FF30-5453-F4DA-8576-12B80843D954}"/>
              </a:ext>
            </a:extLst>
          </p:cNvPr>
          <p:cNvPicPr>
            <a:picLocks noChangeAspect="1"/>
          </p:cNvPicPr>
          <p:nvPr/>
        </p:nvPicPr>
        <p:blipFill>
          <a:blip r:embed="rId3"/>
          <a:stretch>
            <a:fillRect/>
          </a:stretch>
        </p:blipFill>
        <p:spPr>
          <a:xfrm>
            <a:off x="1017123" y="1069071"/>
            <a:ext cx="3001206" cy="4709698"/>
          </a:xfrm>
          <a:prstGeom prst="rect">
            <a:avLst/>
          </a:prstGeom>
        </p:spPr>
      </p:pic>
      <p:graphicFrame>
        <p:nvGraphicFramePr>
          <p:cNvPr id="5" name="Table 4">
            <a:extLst>
              <a:ext uri="{FF2B5EF4-FFF2-40B4-BE49-F238E27FC236}">
                <a16:creationId xmlns:a16="http://schemas.microsoft.com/office/drawing/2014/main" id="{D47A91D6-DCB9-36AA-C880-2FE300804768}"/>
              </a:ext>
            </a:extLst>
          </p:cNvPr>
          <p:cNvGraphicFramePr>
            <a:graphicFrameLocks noGrp="1"/>
          </p:cNvGraphicFramePr>
          <p:nvPr>
            <p:extLst>
              <p:ext uri="{D42A27DB-BD31-4B8C-83A1-F6EECF244321}">
                <p14:modId xmlns:p14="http://schemas.microsoft.com/office/powerpoint/2010/main" val="3532716121"/>
              </p:ext>
            </p:extLst>
          </p:nvPr>
        </p:nvGraphicFramePr>
        <p:xfrm>
          <a:off x="5119106" y="1520416"/>
          <a:ext cx="6001387" cy="3383280"/>
        </p:xfrm>
        <a:graphic>
          <a:graphicData uri="http://schemas.openxmlformats.org/drawingml/2006/table">
            <a:tbl>
              <a:tblPr firstRow="1" bandRow="1">
                <a:tableStyleId>{3433EE90-2977-4006-A856-F19E30EBF06B}</a:tableStyleId>
              </a:tblPr>
              <a:tblGrid>
                <a:gridCol w="1792431">
                  <a:extLst>
                    <a:ext uri="{9D8B030D-6E8A-4147-A177-3AD203B41FA5}">
                      <a16:colId xmlns:a16="http://schemas.microsoft.com/office/drawing/2014/main" val="4102358611"/>
                    </a:ext>
                  </a:extLst>
                </a:gridCol>
                <a:gridCol w="4208956">
                  <a:extLst>
                    <a:ext uri="{9D8B030D-6E8A-4147-A177-3AD203B41FA5}">
                      <a16:colId xmlns:a16="http://schemas.microsoft.com/office/drawing/2014/main" val="82184834"/>
                    </a:ext>
                  </a:extLst>
                </a:gridCol>
              </a:tblGrid>
              <a:tr h="251545">
                <a:tc>
                  <a:txBody>
                    <a:bodyPr/>
                    <a:lstStyle/>
                    <a:p>
                      <a:pPr lvl="0">
                        <a:buNone/>
                      </a:pPr>
                      <a:r>
                        <a:rPr lang="en-US" sz="1400" b="0" i="0" u="none" strike="noStrike" noProof="0">
                          <a:latin typeface="Arial"/>
                        </a:rPr>
                        <a:t>Attributes</a:t>
                      </a:r>
                      <a:endParaRPr lang="en-US"/>
                    </a:p>
                  </a:txBody>
                  <a:tcPr/>
                </a:tc>
                <a:tc>
                  <a:txBody>
                    <a:bodyPr/>
                    <a:lstStyle/>
                    <a:p>
                      <a:pPr lvl="0">
                        <a:buNone/>
                      </a:pPr>
                      <a:r>
                        <a:rPr lang="en-US" sz="1400" b="0" i="0" u="none" strike="noStrike" noProof="0">
                          <a:latin typeface="Arial"/>
                        </a:rPr>
                        <a:t>Description</a:t>
                      </a:r>
                      <a:endParaRPr lang="en-US"/>
                    </a:p>
                  </a:txBody>
                  <a:tcPr/>
                </a:tc>
                <a:extLst>
                  <a:ext uri="{0D108BD9-81ED-4DB2-BD59-A6C34878D82A}">
                    <a16:rowId xmlns:a16="http://schemas.microsoft.com/office/drawing/2014/main" val="598409674"/>
                  </a:ext>
                </a:extLst>
              </a:tr>
              <a:tr h="251545">
                <a:tc>
                  <a:txBody>
                    <a:bodyPr/>
                    <a:lstStyle/>
                    <a:p>
                      <a:pPr lvl="0">
                        <a:buNone/>
                      </a:pPr>
                      <a:r>
                        <a:rPr lang="en-US" sz="1400" b="0" i="0" u="none" strike="noStrike" noProof="0">
                          <a:solidFill>
                            <a:srgbClr val="000000"/>
                          </a:solidFill>
                          <a:latin typeface="Arial"/>
                        </a:rPr>
                        <a:t>URL</a:t>
                      </a:r>
                      <a:endParaRPr lang="en-US"/>
                    </a:p>
                  </a:txBody>
                  <a:tcPr/>
                </a:tc>
                <a:tc>
                  <a:txBody>
                    <a:bodyPr/>
                    <a:lstStyle/>
                    <a:p>
                      <a:pPr lvl="0">
                        <a:buNone/>
                      </a:pPr>
                      <a:r>
                        <a:rPr lang="en-US" sz="1400" b="0" i="0" u="none" strike="noStrike" noProof="0">
                          <a:solidFill>
                            <a:srgbClr val="000000"/>
                          </a:solidFill>
                          <a:latin typeface="Arial"/>
                        </a:rPr>
                        <a:t>Reference website URL to the video </a:t>
                      </a:r>
                      <a:endParaRPr lang="en-US"/>
                    </a:p>
                  </a:txBody>
                  <a:tcPr/>
                </a:tc>
                <a:extLst>
                  <a:ext uri="{0D108BD9-81ED-4DB2-BD59-A6C34878D82A}">
                    <a16:rowId xmlns:a16="http://schemas.microsoft.com/office/drawing/2014/main" val="350090684"/>
                  </a:ext>
                </a:extLst>
              </a:tr>
              <a:tr h="251545">
                <a:tc>
                  <a:txBody>
                    <a:bodyPr/>
                    <a:lstStyle/>
                    <a:p>
                      <a:pPr lvl="0">
                        <a:buNone/>
                      </a:pPr>
                      <a:r>
                        <a:rPr lang="en-US" sz="1400" b="0" i="0" u="none" strike="noStrike" noProof="0">
                          <a:solidFill>
                            <a:srgbClr val="000000"/>
                          </a:solidFill>
                          <a:latin typeface="Arial"/>
                        </a:rPr>
                        <a:t>Persons</a:t>
                      </a:r>
                      <a:endParaRPr lang="en-US"/>
                    </a:p>
                  </a:txBody>
                  <a:tcPr/>
                </a:tc>
                <a:tc>
                  <a:txBody>
                    <a:bodyPr/>
                    <a:lstStyle/>
                    <a:p>
                      <a:pPr lvl="0">
                        <a:buNone/>
                      </a:pPr>
                      <a:r>
                        <a:rPr lang="en-US" sz="1400" b="0" i="0" u="none" strike="noStrike" noProof="0">
                          <a:solidFill>
                            <a:srgbClr val="000000"/>
                          </a:solidFill>
                          <a:latin typeface="Arial"/>
                        </a:rPr>
                        <a:t>Number of persons in the video</a:t>
                      </a:r>
                      <a:endParaRPr lang="en-US"/>
                    </a:p>
                  </a:txBody>
                  <a:tcPr/>
                </a:tc>
                <a:extLst>
                  <a:ext uri="{0D108BD9-81ED-4DB2-BD59-A6C34878D82A}">
                    <a16:rowId xmlns:a16="http://schemas.microsoft.com/office/drawing/2014/main" val="2813209268"/>
                  </a:ext>
                </a:extLst>
              </a:tr>
              <a:tr h="251545">
                <a:tc>
                  <a:txBody>
                    <a:bodyPr/>
                    <a:lstStyle/>
                    <a:p>
                      <a:pPr lvl="0">
                        <a:buNone/>
                      </a:pPr>
                      <a:r>
                        <a:rPr lang="en-US" sz="1400" b="0" i="0" u="none" strike="noStrike" noProof="0">
                          <a:solidFill>
                            <a:srgbClr val="000000"/>
                          </a:solidFill>
                          <a:latin typeface="Arial"/>
                        </a:rPr>
                        <a:t>Behaviors</a:t>
                      </a:r>
                      <a:endParaRPr lang="en-US" err="1"/>
                    </a:p>
                  </a:txBody>
                  <a:tcPr/>
                </a:tc>
                <a:tc>
                  <a:txBody>
                    <a:bodyPr/>
                    <a:lstStyle/>
                    <a:p>
                      <a:pPr lvl="0">
                        <a:buNone/>
                      </a:pPr>
                      <a:r>
                        <a:rPr lang="en-US" sz="1400" b="0" i="0" u="none" strike="noStrike" noProof="0">
                          <a:solidFill>
                            <a:srgbClr val="000000"/>
                          </a:solidFill>
                          <a:latin typeface="Arial"/>
                        </a:rPr>
                        <a:t>Number of stimming </a:t>
                      </a:r>
                      <a:r>
                        <a:rPr lang="en-US" sz="1400" b="0" i="0" u="none" strike="noStrike" noProof="0" err="1">
                          <a:solidFill>
                            <a:srgbClr val="000000"/>
                          </a:solidFill>
                          <a:latin typeface="Arial"/>
                        </a:rPr>
                        <a:t>behaviors</a:t>
                      </a:r>
                      <a:r>
                        <a:rPr lang="en-US" sz="1400" b="0" i="0" u="none" strike="noStrike" noProof="0">
                          <a:solidFill>
                            <a:srgbClr val="000000"/>
                          </a:solidFill>
                          <a:latin typeface="Arial"/>
                        </a:rPr>
                        <a:t> in the video</a:t>
                      </a:r>
                      <a:endParaRPr lang="en-US"/>
                    </a:p>
                  </a:txBody>
                  <a:tcPr/>
                </a:tc>
                <a:extLst>
                  <a:ext uri="{0D108BD9-81ED-4DB2-BD59-A6C34878D82A}">
                    <a16:rowId xmlns:a16="http://schemas.microsoft.com/office/drawing/2014/main" val="2776349895"/>
                  </a:ext>
                </a:extLst>
              </a:tr>
              <a:tr h="518160">
                <a:tc>
                  <a:txBody>
                    <a:bodyPr/>
                    <a:lstStyle/>
                    <a:p>
                      <a:pPr lvl="0">
                        <a:buNone/>
                      </a:pPr>
                      <a:r>
                        <a:rPr lang="en-US" sz="1400" b="0" i="0" u="none" strike="noStrike" noProof="0">
                          <a:solidFill>
                            <a:srgbClr val="000000"/>
                          </a:solidFill>
                          <a:latin typeface="Arial"/>
                        </a:rPr>
                        <a:t>Time</a:t>
                      </a:r>
                      <a:endParaRPr lang="en-US"/>
                    </a:p>
                  </a:txBody>
                  <a:tcPr/>
                </a:tc>
                <a:tc>
                  <a:txBody>
                    <a:bodyPr/>
                    <a:lstStyle/>
                    <a:p>
                      <a:pPr lvl="0">
                        <a:buNone/>
                      </a:pPr>
                      <a:r>
                        <a:rPr lang="en-US" sz="1400" b="0" i="0" u="none" strike="noStrike" noProof="0">
                          <a:solidFill>
                            <a:srgbClr val="000000"/>
                          </a:solidFill>
                          <a:latin typeface="Arial"/>
                        </a:rPr>
                        <a:t>The </a:t>
                      </a:r>
                      <a:r>
                        <a:rPr lang="en-US" sz="1400" b="0" i="0" u="none" strike="noStrike" noProof="0" err="1">
                          <a:solidFill>
                            <a:srgbClr val="000000"/>
                          </a:solidFill>
                          <a:latin typeface="Arial"/>
                        </a:rPr>
                        <a:t>behaviour</a:t>
                      </a:r>
                      <a:r>
                        <a:rPr lang="en-US" sz="1400" b="0" i="0" u="none" strike="noStrike" noProof="0">
                          <a:solidFill>
                            <a:srgbClr val="000000"/>
                          </a:solidFill>
                          <a:latin typeface="Arial"/>
                        </a:rPr>
                        <a:t> </a:t>
                      </a:r>
                      <a:r>
                        <a:rPr lang="en-US" sz="1400" b="0" i="0" u="none" strike="noStrike" noProof="0" err="1">
                          <a:solidFill>
                            <a:srgbClr val="000000"/>
                          </a:solidFill>
                          <a:latin typeface="Arial"/>
                        </a:rPr>
                        <a:t>start:end</a:t>
                      </a:r>
                      <a:r>
                        <a:rPr lang="en-US" sz="1400" b="0" i="0" u="none" strike="noStrike" noProof="0">
                          <a:solidFill>
                            <a:srgbClr val="000000"/>
                          </a:solidFill>
                          <a:latin typeface="Arial"/>
                        </a:rPr>
                        <a:t> time instant in a video</a:t>
                      </a:r>
                      <a:endParaRPr lang="en-US"/>
                    </a:p>
                  </a:txBody>
                  <a:tcPr/>
                </a:tc>
                <a:extLst>
                  <a:ext uri="{0D108BD9-81ED-4DB2-BD59-A6C34878D82A}">
                    <a16:rowId xmlns:a16="http://schemas.microsoft.com/office/drawing/2014/main" val="342570778"/>
                  </a:ext>
                </a:extLst>
              </a:tr>
              <a:tr h="251545">
                <a:tc>
                  <a:txBody>
                    <a:bodyPr/>
                    <a:lstStyle/>
                    <a:p>
                      <a:pPr lvl="0">
                        <a:buNone/>
                      </a:pPr>
                      <a:r>
                        <a:rPr lang="en-US" sz="1400" b="0" i="0" u="none" strike="noStrike" noProof="0">
                          <a:solidFill>
                            <a:srgbClr val="000000"/>
                          </a:solidFill>
                          <a:latin typeface="Arial"/>
                        </a:rPr>
                        <a:t>Body Part </a:t>
                      </a:r>
                      <a:endParaRPr lang="en-US"/>
                    </a:p>
                  </a:txBody>
                  <a:tcPr/>
                </a:tc>
                <a:tc>
                  <a:txBody>
                    <a:bodyPr/>
                    <a:lstStyle/>
                    <a:p>
                      <a:pPr lvl="0">
                        <a:buNone/>
                      </a:pPr>
                      <a:r>
                        <a:rPr lang="en-US" sz="1400" b="0" i="0" u="none" strike="noStrike" noProof="0">
                          <a:solidFill>
                            <a:srgbClr val="000000"/>
                          </a:solidFill>
                          <a:latin typeface="Arial"/>
                        </a:rPr>
                        <a:t>Hand, Head, Face, Eye, Full</a:t>
                      </a:r>
                      <a:endParaRPr lang="en-US"/>
                    </a:p>
                  </a:txBody>
                  <a:tcPr/>
                </a:tc>
                <a:extLst>
                  <a:ext uri="{0D108BD9-81ED-4DB2-BD59-A6C34878D82A}">
                    <a16:rowId xmlns:a16="http://schemas.microsoft.com/office/drawing/2014/main" val="196520585"/>
                  </a:ext>
                </a:extLst>
              </a:tr>
              <a:tr h="251545">
                <a:tc>
                  <a:txBody>
                    <a:bodyPr/>
                    <a:lstStyle/>
                    <a:p>
                      <a:pPr lvl="0">
                        <a:buNone/>
                      </a:pPr>
                      <a:r>
                        <a:rPr lang="en-US" sz="1400" b="0" i="0" u="none" strike="noStrike" noProof="0">
                          <a:solidFill>
                            <a:srgbClr val="000000"/>
                          </a:solidFill>
                          <a:latin typeface="Arial"/>
                        </a:rPr>
                        <a:t>Category</a:t>
                      </a:r>
                      <a:endParaRPr lang="en-US"/>
                    </a:p>
                  </a:txBody>
                  <a:tcPr/>
                </a:tc>
                <a:tc>
                  <a:txBody>
                    <a:bodyPr/>
                    <a:lstStyle/>
                    <a:p>
                      <a:pPr lvl="0">
                        <a:buNone/>
                      </a:pPr>
                      <a:r>
                        <a:rPr lang="en-US" sz="1400" b="0" i="0" u="none" strike="noStrike" noProof="0">
                          <a:solidFill>
                            <a:srgbClr val="000000"/>
                          </a:solidFill>
                          <a:latin typeface="Arial"/>
                        </a:rPr>
                        <a:t>Stimming </a:t>
                      </a:r>
                      <a:r>
                        <a:rPr lang="en-US" sz="1400" b="0" i="0" u="none" strike="noStrike" noProof="0" err="1">
                          <a:solidFill>
                            <a:srgbClr val="000000"/>
                          </a:solidFill>
                          <a:latin typeface="Arial"/>
                        </a:rPr>
                        <a:t>behaviour</a:t>
                      </a:r>
                      <a:r>
                        <a:rPr lang="en-US" sz="1400" b="0" i="0" u="none" strike="noStrike" noProof="0">
                          <a:solidFill>
                            <a:srgbClr val="000000"/>
                          </a:solidFill>
                          <a:latin typeface="Arial"/>
                        </a:rPr>
                        <a:t> category </a:t>
                      </a:r>
                    </a:p>
                  </a:txBody>
                  <a:tcPr/>
                </a:tc>
                <a:extLst>
                  <a:ext uri="{0D108BD9-81ED-4DB2-BD59-A6C34878D82A}">
                    <a16:rowId xmlns:a16="http://schemas.microsoft.com/office/drawing/2014/main" val="762047050"/>
                  </a:ext>
                </a:extLst>
              </a:tr>
              <a:tr h="251545">
                <a:tc>
                  <a:txBody>
                    <a:bodyPr/>
                    <a:lstStyle/>
                    <a:p>
                      <a:pPr lvl="0">
                        <a:buNone/>
                      </a:pPr>
                      <a:r>
                        <a:rPr lang="en-US" sz="1400" b="0" i="0" u="none" strike="noStrike" noProof="0">
                          <a:solidFill>
                            <a:srgbClr val="000000"/>
                          </a:solidFill>
                          <a:latin typeface="Arial"/>
                        </a:rPr>
                        <a:t>Intensity</a:t>
                      </a:r>
                      <a:endParaRPr lang="en-US"/>
                    </a:p>
                  </a:txBody>
                  <a:tcPr/>
                </a:tc>
                <a:tc>
                  <a:txBody>
                    <a:bodyPr/>
                    <a:lstStyle/>
                    <a:p>
                      <a:pPr lvl="0" algn="l">
                        <a:lnSpc>
                          <a:spcPct val="100000"/>
                        </a:lnSpc>
                        <a:spcBef>
                          <a:spcPts val="0"/>
                        </a:spcBef>
                        <a:spcAft>
                          <a:spcPts val="0"/>
                        </a:spcAft>
                        <a:buNone/>
                      </a:pPr>
                      <a:r>
                        <a:rPr lang="en-US" sz="1400" b="0" i="0" u="none" strike="noStrike" noProof="0" err="1">
                          <a:solidFill>
                            <a:srgbClr val="000000"/>
                          </a:solidFill>
                          <a:latin typeface="Arial"/>
                        </a:rPr>
                        <a:t>Behaviour</a:t>
                      </a:r>
                      <a:r>
                        <a:rPr lang="en-US" sz="1400" b="0" i="0" u="none" strike="noStrike" noProof="0">
                          <a:solidFill>
                            <a:srgbClr val="000000"/>
                          </a:solidFill>
                          <a:latin typeface="Arial"/>
                        </a:rPr>
                        <a:t> Intensity -</a:t>
                      </a:r>
                    </a:p>
                    <a:p>
                      <a:pPr lvl="0">
                        <a:buNone/>
                      </a:pPr>
                      <a:r>
                        <a:rPr lang="en-US" sz="1400" b="0" i="0" u="none" strike="noStrike" noProof="0">
                          <a:solidFill>
                            <a:srgbClr val="000000"/>
                          </a:solidFill>
                          <a:latin typeface="Arial"/>
                        </a:rPr>
                        <a:t>Low, Medium and High</a:t>
                      </a:r>
                      <a:endParaRPr lang="en-US"/>
                    </a:p>
                  </a:txBody>
                  <a:tcPr/>
                </a:tc>
                <a:extLst>
                  <a:ext uri="{0D108BD9-81ED-4DB2-BD59-A6C34878D82A}">
                    <a16:rowId xmlns:a16="http://schemas.microsoft.com/office/drawing/2014/main" val="4157704594"/>
                  </a:ext>
                </a:extLst>
              </a:tr>
              <a:tr h="251544">
                <a:tc>
                  <a:txBody>
                    <a:bodyPr/>
                    <a:lstStyle/>
                    <a:p>
                      <a:pPr lvl="0">
                        <a:buNone/>
                      </a:pPr>
                      <a:r>
                        <a:rPr lang="en-US" sz="1400" b="0" i="0" u="none" strike="noStrike" noProof="0">
                          <a:solidFill>
                            <a:srgbClr val="000000"/>
                          </a:solidFill>
                          <a:latin typeface="Arial"/>
                        </a:rPr>
                        <a:t>Modality</a:t>
                      </a:r>
                      <a:endParaRPr lang="en-US"/>
                    </a:p>
                  </a:txBody>
                  <a:tcPr/>
                </a:tc>
                <a:tc>
                  <a:txBody>
                    <a:bodyPr/>
                    <a:lstStyle/>
                    <a:p>
                      <a:pPr lvl="0">
                        <a:buNone/>
                      </a:pPr>
                      <a:r>
                        <a:rPr lang="en-US" sz="1400" b="0" i="0" u="none" strike="noStrike" noProof="0">
                          <a:solidFill>
                            <a:srgbClr val="000000"/>
                          </a:solidFill>
                          <a:latin typeface="Arial"/>
                        </a:rPr>
                        <a:t>Dominant </a:t>
                      </a:r>
                      <a:r>
                        <a:rPr lang="en-US" sz="1400" b="0" i="0" u="none" strike="noStrike" noProof="0" err="1">
                          <a:solidFill>
                            <a:srgbClr val="000000"/>
                          </a:solidFill>
                          <a:latin typeface="Arial"/>
                        </a:rPr>
                        <a:t>behaviour</a:t>
                      </a:r>
                      <a:r>
                        <a:rPr lang="en-US" sz="1400" b="0" i="0" u="none" strike="noStrike" noProof="0">
                          <a:solidFill>
                            <a:srgbClr val="000000"/>
                          </a:solidFill>
                          <a:latin typeface="Arial"/>
                        </a:rPr>
                        <a:t> modality like audio, video - for future use </a:t>
                      </a:r>
                      <a:endParaRPr lang="en-US"/>
                    </a:p>
                  </a:txBody>
                  <a:tcPr/>
                </a:tc>
                <a:extLst>
                  <a:ext uri="{0D108BD9-81ED-4DB2-BD59-A6C34878D82A}">
                    <a16:rowId xmlns:a16="http://schemas.microsoft.com/office/drawing/2014/main" val="1098974879"/>
                  </a:ext>
                </a:extLst>
              </a:tr>
            </a:tbl>
          </a:graphicData>
        </a:graphic>
      </p:graphicFrame>
    </p:spTree>
    <p:extLst>
      <p:ext uri="{BB962C8B-B14F-4D97-AF65-F5344CB8AC3E}">
        <p14:creationId xmlns:p14="http://schemas.microsoft.com/office/powerpoint/2010/main" val="2887515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301580" y="311466"/>
            <a:ext cx="10515600" cy="527502"/>
          </a:xfrm>
          <a:prstGeom prst="rect">
            <a:avLst/>
          </a:prstGeom>
          <a:noFill/>
          <a:ln>
            <a:noFill/>
          </a:ln>
        </p:spPr>
        <p:txBody>
          <a:bodyPr spcFirstLastPara="1" wrap="square" lIns="91425" tIns="45700" rIns="91425" bIns="45700" anchor="ctr" anchorCtr="0">
            <a:normAutofit fontScale="90000"/>
          </a:bodyPr>
          <a:lstStyle/>
          <a:p>
            <a:pPr>
              <a:buClr>
                <a:srgbClr val="CC0066"/>
              </a:buClr>
              <a:buSzPct val="100000"/>
            </a:pPr>
            <a:r>
              <a:rPr lang="en-US" sz="3600" b="1">
                <a:solidFill>
                  <a:srgbClr val="CC0066"/>
                </a:solidFill>
                <a:latin typeface="Times New Roman"/>
                <a:cs typeface="Times New Roman"/>
                <a:sym typeface="Times New Roman"/>
              </a:rPr>
              <a:t>Framework of the Project</a:t>
            </a:r>
            <a:endParaRPr sz="3600"/>
          </a:p>
        </p:txBody>
      </p:sp>
      <p:pic>
        <p:nvPicPr>
          <p:cNvPr id="2" name="Picture 1" descr="A diagram of a video frame&#10;&#10;Description automatically generated">
            <a:extLst>
              <a:ext uri="{FF2B5EF4-FFF2-40B4-BE49-F238E27FC236}">
                <a16:creationId xmlns:a16="http://schemas.microsoft.com/office/drawing/2014/main" id="{2ACDEB53-5824-C607-7E2C-25060E11C796}"/>
              </a:ext>
            </a:extLst>
          </p:cNvPr>
          <p:cNvPicPr>
            <a:picLocks noChangeAspect="1"/>
          </p:cNvPicPr>
          <p:nvPr/>
        </p:nvPicPr>
        <p:blipFill>
          <a:blip r:embed="rId3"/>
          <a:stretch>
            <a:fillRect/>
          </a:stretch>
        </p:blipFill>
        <p:spPr>
          <a:xfrm>
            <a:off x="300038" y="1236774"/>
            <a:ext cx="11591925" cy="4019550"/>
          </a:xfrm>
          <a:prstGeom prst="rect">
            <a:avLst/>
          </a:prstGeom>
        </p:spPr>
      </p:pic>
      <p:sp>
        <p:nvSpPr>
          <p:cNvPr id="4" name="Rectangle 3">
            <a:extLst>
              <a:ext uri="{FF2B5EF4-FFF2-40B4-BE49-F238E27FC236}">
                <a16:creationId xmlns:a16="http://schemas.microsoft.com/office/drawing/2014/main" id="{97DDCDEE-2702-1359-D7A7-6D2A2A8B0ABA}"/>
              </a:ext>
            </a:extLst>
          </p:cNvPr>
          <p:cNvSpPr/>
          <p:nvPr/>
        </p:nvSpPr>
        <p:spPr>
          <a:xfrm>
            <a:off x="142353" y="1047360"/>
            <a:ext cx="11888277" cy="44262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580623" y="204142"/>
            <a:ext cx="10515600" cy="52750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C0066"/>
              </a:buClr>
              <a:buSzPct val="100000"/>
              <a:buFont typeface="Times New Roman"/>
              <a:buNone/>
            </a:pPr>
            <a:r>
              <a:rPr lang="en-US" sz="3600" b="1">
                <a:solidFill>
                  <a:srgbClr val="CC0066"/>
                </a:solidFill>
                <a:latin typeface="Times New Roman"/>
                <a:ea typeface="Times New Roman"/>
                <a:cs typeface="Times New Roman"/>
                <a:sym typeface="Times New Roman"/>
              </a:rPr>
              <a:t>Block Diagram</a:t>
            </a:r>
            <a:endParaRPr sz="3600"/>
          </a:p>
        </p:txBody>
      </p:sp>
      <p:pic>
        <p:nvPicPr>
          <p:cNvPr id="2" name="Picture 1" descr="Applsci 13 04855 g003">
            <a:extLst>
              <a:ext uri="{FF2B5EF4-FFF2-40B4-BE49-F238E27FC236}">
                <a16:creationId xmlns:a16="http://schemas.microsoft.com/office/drawing/2014/main" id="{702C225E-32AB-CC6A-B20C-2390734914DB}"/>
              </a:ext>
            </a:extLst>
          </p:cNvPr>
          <p:cNvPicPr>
            <a:picLocks noChangeAspect="1"/>
          </p:cNvPicPr>
          <p:nvPr/>
        </p:nvPicPr>
        <p:blipFill>
          <a:blip r:embed="rId3"/>
          <a:stretch>
            <a:fillRect/>
          </a:stretch>
        </p:blipFill>
        <p:spPr>
          <a:xfrm>
            <a:off x="1120019" y="1238192"/>
            <a:ext cx="10254340" cy="4112110"/>
          </a:xfrm>
          <a:prstGeom prst="rect">
            <a:avLst/>
          </a:prstGeom>
        </p:spPr>
      </p:pic>
      <p:sp>
        <p:nvSpPr>
          <p:cNvPr id="4" name="Rectangle 3">
            <a:extLst>
              <a:ext uri="{FF2B5EF4-FFF2-40B4-BE49-F238E27FC236}">
                <a16:creationId xmlns:a16="http://schemas.microsoft.com/office/drawing/2014/main" id="{8E06672B-0DB7-8921-2A5E-CC0CC94A9121}"/>
              </a:ext>
            </a:extLst>
          </p:cNvPr>
          <p:cNvSpPr/>
          <p:nvPr/>
        </p:nvSpPr>
        <p:spPr>
          <a:xfrm>
            <a:off x="807761" y="1079558"/>
            <a:ext cx="10879433" cy="45442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715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848932" y="622705"/>
            <a:ext cx="10515600" cy="52750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C0066"/>
              </a:buClr>
              <a:buSzPct val="100000"/>
              <a:buFont typeface="Times New Roman"/>
              <a:buNone/>
            </a:pPr>
            <a:r>
              <a:rPr lang="en-US" sz="3600" b="1">
                <a:solidFill>
                  <a:srgbClr val="CC0066"/>
                </a:solidFill>
                <a:latin typeface="Times New Roman"/>
                <a:ea typeface="Times New Roman"/>
                <a:cs typeface="Times New Roman"/>
                <a:sym typeface="Times New Roman"/>
              </a:rPr>
              <a:t>Block Diagram</a:t>
            </a:r>
            <a:endParaRPr sz="3600"/>
          </a:p>
        </p:txBody>
      </p:sp>
      <p:pic>
        <p:nvPicPr>
          <p:cNvPr id="3" name="Picture 2" descr="A person jumping off a railing&#10;&#10;Description automatically generated">
            <a:extLst>
              <a:ext uri="{FF2B5EF4-FFF2-40B4-BE49-F238E27FC236}">
                <a16:creationId xmlns:a16="http://schemas.microsoft.com/office/drawing/2014/main" id="{78377654-4C68-2D01-6C21-CA5D9782A9C8}"/>
              </a:ext>
            </a:extLst>
          </p:cNvPr>
          <p:cNvPicPr>
            <a:picLocks noChangeAspect="1"/>
          </p:cNvPicPr>
          <p:nvPr/>
        </p:nvPicPr>
        <p:blipFill>
          <a:blip r:embed="rId3"/>
          <a:stretch>
            <a:fillRect/>
          </a:stretch>
        </p:blipFill>
        <p:spPr>
          <a:xfrm>
            <a:off x="599610" y="1711960"/>
            <a:ext cx="5632450" cy="3383280"/>
          </a:xfrm>
          <a:prstGeom prst="rect">
            <a:avLst/>
          </a:prstGeom>
        </p:spPr>
      </p:pic>
      <p:pic>
        <p:nvPicPr>
          <p:cNvPr id="4" name="Picture 3" descr="A collage of a person jumping over a ramp&#10;&#10;Description automatically generated">
            <a:extLst>
              <a:ext uri="{FF2B5EF4-FFF2-40B4-BE49-F238E27FC236}">
                <a16:creationId xmlns:a16="http://schemas.microsoft.com/office/drawing/2014/main" id="{095A909F-8287-8BF4-2B1E-EF69C2BFB0D9}"/>
              </a:ext>
            </a:extLst>
          </p:cNvPr>
          <p:cNvPicPr>
            <a:picLocks noChangeAspect="1"/>
          </p:cNvPicPr>
          <p:nvPr/>
        </p:nvPicPr>
        <p:blipFill>
          <a:blip r:embed="rId4"/>
          <a:stretch>
            <a:fillRect/>
          </a:stretch>
        </p:blipFill>
        <p:spPr>
          <a:xfrm>
            <a:off x="6948902" y="1744944"/>
            <a:ext cx="4418671" cy="3393440"/>
          </a:xfrm>
          <a:prstGeom prst="rect">
            <a:avLst/>
          </a:prstGeom>
        </p:spPr>
      </p:pic>
      <p:sp>
        <p:nvSpPr>
          <p:cNvPr id="5" name="Rectangle 4">
            <a:extLst>
              <a:ext uri="{FF2B5EF4-FFF2-40B4-BE49-F238E27FC236}">
                <a16:creationId xmlns:a16="http://schemas.microsoft.com/office/drawing/2014/main" id="{957A9D1D-FBFD-C3BE-530A-7E54AD5C8273}"/>
              </a:ext>
            </a:extLst>
          </p:cNvPr>
          <p:cNvSpPr/>
          <p:nvPr/>
        </p:nvSpPr>
        <p:spPr>
          <a:xfrm>
            <a:off x="442859" y="1551781"/>
            <a:ext cx="5921067" cy="378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2AABAA-DCDA-568A-90AE-392DCD997052}"/>
              </a:ext>
            </a:extLst>
          </p:cNvPr>
          <p:cNvSpPr/>
          <p:nvPr/>
        </p:nvSpPr>
        <p:spPr>
          <a:xfrm>
            <a:off x="6635451" y="1551782"/>
            <a:ext cx="4965884" cy="37822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763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838200" y="365128"/>
            <a:ext cx="10515600" cy="52750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C0066"/>
              </a:buClr>
              <a:buSzPct val="100000"/>
              <a:buFont typeface="Times New Roman"/>
              <a:buNone/>
            </a:pPr>
            <a:r>
              <a:rPr lang="en-US" sz="3600" b="1">
                <a:solidFill>
                  <a:srgbClr val="CC0066"/>
                </a:solidFill>
                <a:latin typeface="Times New Roman"/>
                <a:ea typeface="Times New Roman"/>
                <a:cs typeface="Times New Roman"/>
                <a:sym typeface="Times New Roman"/>
              </a:rPr>
              <a:t>Block Diagram</a:t>
            </a:r>
            <a:endParaRPr sz="3600"/>
          </a:p>
        </p:txBody>
      </p:sp>
      <p:pic>
        <p:nvPicPr>
          <p:cNvPr id="3" name="Picture 2" descr="A diagram of a running track&#10;&#10;Description automatically generated">
            <a:extLst>
              <a:ext uri="{FF2B5EF4-FFF2-40B4-BE49-F238E27FC236}">
                <a16:creationId xmlns:a16="http://schemas.microsoft.com/office/drawing/2014/main" id="{CDE37A1A-3B80-D81D-26B3-E4A926650DB1}"/>
              </a:ext>
            </a:extLst>
          </p:cNvPr>
          <p:cNvPicPr>
            <a:picLocks noChangeAspect="1"/>
          </p:cNvPicPr>
          <p:nvPr/>
        </p:nvPicPr>
        <p:blipFill>
          <a:blip r:embed="rId3"/>
          <a:stretch>
            <a:fillRect/>
          </a:stretch>
        </p:blipFill>
        <p:spPr>
          <a:xfrm>
            <a:off x="7090171" y="1615726"/>
            <a:ext cx="4269216" cy="3633703"/>
          </a:xfrm>
          <a:prstGeom prst="rect">
            <a:avLst/>
          </a:prstGeom>
        </p:spPr>
      </p:pic>
      <p:pic>
        <p:nvPicPr>
          <p:cNvPr id="4" name="Picture 3" descr="A diagram of a cell&#10;&#10;Description automatically generated">
            <a:extLst>
              <a:ext uri="{FF2B5EF4-FFF2-40B4-BE49-F238E27FC236}">
                <a16:creationId xmlns:a16="http://schemas.microsoft.com/office/drawing/2014/main" id="{376BCA39-A596-101C-A279-6D5940C1D9F8}"/>
              </a:ext>
            </a:extLst>
          </p:cNvPr>
          <p:cNvPicPr>
            <a:picLocks noChangeAspect="1"/>
          </p:cNvPicPr>
          <p:nvPr/>
        </p:nvPicPr>
        <p:blipFill>
          <a:blip r:embed="rId4"/>
          <a:stretch>
            <a:fillRect/>
          </a:stretch>
        </p:blipFill>
        <p:spPr>
          <a:xfrm>
            <a:off x="631190" y="1488122"/>
            <a:ext cx="5463540" cy="3373755"/>
          </a:xfrm>
          <a:prstGeom prst="rect">
            <a:avLst/>
          </a:prstGeom>
        </p:spPr>
      </p:pic>
      <p:sp>
        <p:nvSpPr>
          <p:cNvPr id="5" name="Rectangle 4">
            <a:extLst>
              <a:ext uri="{FF2B5EF4-FFF2-40B4-BE49-F238E27FC236}">
                <a16:creationId xmlns:a16="http://schemas.microsoft.com/office/drawing/2014/main" id="{57F7138B-A0A3-74E4-E846-CBF64C8F5270}"/>
              </a:ext>
            </a:extLst>
          </p:cNvPr>
          <p:cNvSpPr/>
          <p:nvPr/>
        </p:nvSpPr>
        <p:spPr>
          <a:xfrm>
            <a:off x="625310" y="1487387"/>
            <a:ext cx="5599096" cy="37607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6F12A3-6A5D-4550-BE59-5A0FE885DBB1}"/>
              </a:ext>
            </a:extLst>
          </p:cNvPr>
          <p:cNvSpPr/>
          <p:nvPr/>
        </p:nvSpPr>
        <p:spPr>
          <a:xfrm>
            <a:off x="6635451" y="1487388"/>
            <a:ext cx="5030278" cy="37607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858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838200" y="365128"/>
            <a:ext cx="10515600" cy="52750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C0066"/>
              </a:buClr>
              <a:buSzPct val="100000"/>
              <a:buFont typeface="Times New Roman"/>
              <a:buNone/>
            </a:pPr>
            <a:r>
              <a:rPr lang="en-US" sz="3600" b="1">
                <a:solidFill>
                  <a:srgbClr val="CC0066"/>
                </a:solidFill>
                <a:latin typeface="Times New Roman"/>
                <a:cs typeface="Times New Roman"/>
                <a:sym typeface="Times New Roman"/>
              </a:rPr>
              <a:t>Challenges</a:t>
            </a:r>
            <a:endParaRPr sz="3600"/>
          </a:p>
        </p:txBody>
      </p:sp>
      <p:sp>
        <p:nvSpPr>
          <p:cNvPr id="5" name="Google Shape;243;p38">
            <a:extLst>
              <a:ext uri="{FF2B5EF4-FFF2-40B4-BE49-F238E27FC236}">
                <a16:creationId xmlns:a16="http://schemas.microsoft.com/office/drawing/2014/main" id="{BDD92AEE-BA99-77D3-E17F-9318F670AA90}"/>
              </a:ext>
            </a:extLst>
          </p:cNvPr>
          <p:cNvSpPr txBox="1">
            <a:spLocks noGrp="1"/>
          </p:cNvSpPr>
          <p:nvPr>
            <p:ph type="body" idx="1"/>
          </p:nvPr>
        </p:nvSpPr>
        <p:spPr>
          <a:xfrm>
            <a:off x="838025" y="1105847"/>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342900" indent="-342900" algn="just">
              <a:lnSpc>
                <a:spcPct val="107000"/>
              </a:lnSpc>
              <a:spcBef>
                <a:spcPts val="0"/>
              </a:spcBef>
              <a:buSzPts val="2000"/>
            </a:pPr>
            <a:r>
              <a:rPr lang="en-US" sz="2000">
                <a:cs typeface="Times New Roman"/>
                <a:sym typeface="Times New Roman"/>
              </a:rPr>
              <a:t>We have collected a dataset of 75 videos and are aiming to do a 3-class classification model (arm flapping, head banging and spinning). Lack of more behavioral based videos as datasets is the current challenge being faced.</a:t>
            </a:r>
            <a:endParaRPr lang="en-US" sz="2000">
              <a:cs typeface="Times New Roman"/>
            </a:endParaRPr>
          </a:p>
          <a:p>
            <a:pPr marL="342900" indent="-342900" algn="just">
              <a:lnSpc>
                <a:spcPct val="107000"/>
              </a:lnSpc>
              <a:spcBef>
                <a:spcPts val="0"/>
              </a:spcBef>
              <a:buSzPts val="2000"/>
            </a:pPr>
            <a:r>
              <a:rPr lang="en-US" sz="2000">
                <a:cs typeface="Times New Roman"/>
              </a:rPr>
              <a:t> ASD diagnosis continues to be a complicated challenge. The significant parameters include expert knowledge and particular diagnostic tools based on decoding child behavior, parent interviews, long-term follow ups and inspection of symptoms, and manual analysis. These assessments are time-consuming and clinically require arduous processes. Human assessments are subjective and inconsistent.</a:t>
            </a:r>
          </a:p>
          <a:p>
            <a:pPr marL="342900" indent="-342900" algn="just">
              <a:lnSpc>
                <a:spcPct val="107000"/>
              </a:lnSpc>
              <a:spcBef>
                <a:spcPts val="0"/>
              </a:spcBef>
              <a:buSzPts val="2000"/>
            </a:pPr>
            <a:r>
              <a:rPr lang="en-US" sz="2000">
                <a:cs typeface="Times New Roman"/>
              </a:rPr>
              <a:t>Stereotypical self-stimulatory behavior which is considered as a significant clue of this disorder does not comprise any rule or constraint that are common in regular action datasets.</a:t>
            </a:r>
          </a:p>
          <a:p>
            <a:pPr marL="342900" indent="-342900" algn="just">
              <a:lnSpc>
                <a:spcPct val="107000"/>
              </a:lnSpc>
              <a:spcBef>
                <a:spcPts val="0"/>
              </a:spcBef>
              <a:buSzPts val="2000"/>
            </a:pPr>
            <a:r>
              <a:rPr lang="en-US" sz="2000">
                <a:cs typeface="Times New Roman"/>
              </a:rPr>
              <a:t>Most of the available public datasets for diagnosis of ASD centered on emotional involvement, facial expression and eye movement</a:t>
            </a:r>
          </a:p>
          <a:p>
            <a:pPr marL="342900" indent="-342900" algn="just">
              <a:lnSpc>
                <a:spcPct val="107000"/>
              </a:lnSpc>
              <a:spcBef>
                <a:spcPts val="0"/>
              </a:spcBef>
              <a:buSzPts val="2000"/>
            </a:pPr>
            <a:r>
              <a:rPr lang="en-US" sz="2000">
                <a:cs typeface="Times New Roman"/>
              </a:rPr>
              <a:t>To study subjects’ behavior from videos in an uncontrolled natural environment we have collected a novel dataset from children attending the clinical center and willing to take part in our studies. </a:t>
            </a:r>
          </a:p>
        </p:txBody>
      </p:sp>
    </p:spTree>
    <p:extLst>
      <p:ext uri="{BB962C8B-B14F-4D97-AF65-F5344CB8AC3E}">
        <p14:creationId xmlns:p14="http://schemas.microsoft.com/office/powerpoint/2010/main" val="55042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310662" y="365128"/>
            <a:ext cx="10515600" cy="527502"/>
          </a:xfrm>
          <a:prstGeom prst="rect">
            <a:avLst/>
          </a:prstGeom>
          <a:noFill/>
          <a:ln>
            <a:noFill/>
          </a:ln>
        </p:spPr>
        <p:txBody>
          <a:bodyPr spcFirstLastPara="1" wrap="square" lIns="91425" tIns="45700" rIns="91425" bIns="45700" anchor="ctr" anchorCtr="0">
            <a:normAutofit fontScale="90000"/>
          </a:bodyPr>
          <a:lstStyle/>
          <a:p>
            <a:pPr>
              <a:buClr>
                <a:srgbClr val="CC0066"/>
              </a:buClr>
              <a:buSzPct val="100000"/>
            </a:pPr>
            <a:r>
              <a:rPr lang="en-US" sz="3600" b="1">
                <a:solidFill>
                  <a:srgbClr val="CC0066"/>
                </a:solidFill>
                <a:latin typeface="Times New Roman"/>
                <a:cs typeface="Times New Roman"/>
                <a:sym typeface="Times New Roman"/>
              </a:rPr>
              <a:t>Annotation Tool – VGG Image Annotator (VIA)</a:t>
            </a:r>
            <a:endParaRPr lang="en-US" sz="2200"/>
          </a:p>
        </p:txBody>
      </p:sp>
      <p:sp>
        <p:nvSpPr>
          <p:cNvPr id="5" name="Google Shape;243;p38">
            <a:extLst>
              <a:ext uri="{FF2B5EF4-FFF2-40B4-BE49-F238E27FC236}">
                <a16:creationId xmlns:a16="http://schemas.microsoft.com/office/drawing/2014/main" id="{BDD92AEE-BA99-77D3-E17F-9318F670AA90}"/>
              </a:ext>
            </a:extLst>
          </p:cNvPr>
          <p:cNvSpPr txBox="1">
            <a:spLocks noGrp="1"/>
          </p:cNvSpPr>
          <p:nvPr>
            <p:ph type="body" idx="1"/>
          </p:nvPr>
        </p:nvSpPr>
        <p:spPr>
          <a:xfrm>
            <a:off x="312756" y="889916"/>
            <a:ext cx="11769968" cy="4351338"/>
          </a:xfrm>
          <a:prstGeom prst="rect">
            <a:avLst/>
          </a:prstGeom>
          <a:noFill/>
          <a:ln>
            <a:noFill/>
          </a:ln>
        </p:spPr>
        <p:txBody>
          <a:bodyPr spcFirstLastPara="1" wrap="square" lIns="91425" tIns="45700" rIns="91425" bIns="45700" anchor="t" anchorCtr="0">
            <a:normAutofit/>
          </a:bodyPr>
          <a:lstStyle/>
          <a:p>
            <a:pPr marL="0" indent="0">
              <a:lnSpc>
                <a:spcPct val="107000"/>
              </a:lnSpc>
              <a:spcBef>
                <a:spcPts val="0"/>
              </a:spcBef>
              <a:buSzPts val="2000"/>
            </a:pPr>
            <a:r>
              <a:rPr lang="en-US" sz="2000">
                <a:ea typeface="Times New Roman"/>
                <a:cs typeface="Times New Roman"/>
                <a:sym typeface="Times New Roman"/>
              </a:rPr>
              <a:t>  http</a:t>
            </a:r>
            <a:r>
              <a:rPr lang="en-US" sz="2000">
                <a:cs typeface="Times New Roman"/>
                <a:sym typeface="Times New Roman"/>
              </a:rPr>
              <a:t>s://www.robots.ox.ac.uk/~vgg/software/via/via_demo.html </a:t>
            </a:r>
            <a:endParaRPr lang="en-US" sz="2000">
              <a:cs typeface="Times New Roman"/>
            </a:endParaRPr>
          </a:p>
          <a:p>
            <a:pPr marL="0" indent="0">
              <a:lnSpc>
                <a:spcPct val="107000"/>
              </a:lnSpc>
              <a:spcBef>
                <a:spcPts val="0"/>
              </a:spcBef>
              <a:buSzPts val="2000"/>
            </a:pPr>
            <a:r>
              <a:rPr lang="en-US" sz="2000">
                <a:cs typeface="Times New Roman"/>
              </a:rPr>
              <a:t>  VGG Image Annotator is a simple and standalone manual annotation software for image, audio and video. VIA is an </a:t>
            </a:r>
            <a:r>
              <a:rPr lang="en-US" sz="2000">
                <a:cs typeface="Times New Roman"/>
                <a:hlinkClick r:id="rId3">
                  <a:extLst>
                    <a:ext uri="{A12FA001-AC4F-418D-AE19-62706E023703}">
                      <ahyp:hlinkClr xmlns:ahyp="http://schemas.microsoft.com/office/drawing/2018/hyperlinkcolor" val="tx"/>
                    </a:ext>
                  </a:extLst>
                </a:hlinkClick>
              </a:rPr>
              <a:t>open source</a:t>
            </a:r>
            <a:r>
              <a:rPr lang="en-US" sz="2000">
                <a:cs typeface="Times New Roman"/>
              </a:rPr>
              <a:t> project based solely on HTML, </a:t>
            </a:r>
            <a:r>
              <a:rPr lang="en-US" sz="2000" err="1">
                <a:cs typeface="Times New Roman"/>
              </a:rPr>
              <a:t>Javascript</a:t>
            </a:r>
            <a:r>
              <a:rPr lang="en-US" sz="2000">
                <a:cs typeface="Times New Roman"/>
              </a:rPr>
              <a:t> and CSS. VIA is developed at the </a:t>
            </a:r>
            <a:r>
              <a:rPr lang="en-US" sz="2000">
                <a:cs typeface="Times New Roman"/>
                <a:hlinkClick r:id="rId4">
                  <a:extLst>
                    <a:ext uri="{A12FA001-AC4F-418D-AE19-62706E023703}">
                      <ahyp:hlinkClr xmlns:ahyp="http://schemas.microsoft.com/office/drawing/2018/hyperlinkcolor" val="tx"/>
                    </a:ext>
                  </a:extLst>
                </a:hlinkClick>
              </a:rPr>
              <a:t>Visual Geometry Group (VGG)</a:t>
            </a:r>
            <a:r>
              <a:rPr lang="en-US" sz="2000">
                <a:cs typeface="Times New Roman"/>
              </a:rPr>
              <a:t> and released under the BSD-2 clause </a:t>
            </a:r>
            <a:r>
              <a:rPr lang="en-US" sz="2000">
                <a:cs typeface="Times New Roman"/>
                <a:hlinkClick r:id="rId5">
                  <a:extLst>
                    <a:ext uri="{A12FA001-AC4F-418D-AE19-62706E023703}">
                      <ahyp:hlinkClr xmlns:ahyp="http://schemas.microsoft.com/office/drawing/2018/hyperlinkcolor" val="tx"/>
                    </a:ext>
                  </a:extLst>
                </a:hlinkClick>
              </a:rPr>
              <a:t>license</a:t>
            </a:r>
            <a:r>
              <a:rPr lang="en-US" sz="2000">
                <a:cs typeface="Times New Roman"/>
              </a:rPr>
              <a:t> which allows it to be useful for both academic projects and commercial applications.</a:t>
            </a:r>
          </a:p>
          <a:p>
            <a:pPr marL="0" indent="0">
              <a:lnSpc>
                <a:spcPct val="107000"/>
              </a:lnSpc>
              <a:spcBef>
                <a:spcPts val="0"/>
              </a:spcBef>
              <a:buSzPts val="2000"/>
            </a:pPr>
            <a:endParaRPr lang="en-US" sz="1100">
              <a:cs typeface="Times New Roman"/>
            </a:endParaRPr>
          </a:p>
          <a:p>
            <a:pPr marL="0" indent="0">
              <a:lnSpc>
                <a:spcPct val="107000"/>
              </a:lnSpc>
              <a:spcBef>
                <a:spcPts val="0"/>
              </a:spcBef>
              <a:buSzPts val="2000"/>
            </a:pPr>
            <a:endParaRPr lang="en-US" sz="2000">
              <a:cs typeface="Times New Roman"/>
            </a:endParaRPr>
          </a:p>
          <a:p>
            <a:pPr marL="0" indent="0">
              <a:lnSpc>
                <a:spcPct val="107000"/>
              </a:lnSpc>
              <a:spcBef>
                <a:spcPts val="0"/>
              </a:spcBef>
              <a:buSzPts val="2000"/>
            </a:pPr>
            <a:endParaRPr lang="en-US" sz="2000">
              <a:cs typeface="Times New Roman"/>
            </a:endParaRPr>
          </a:p>
        </p:txBody>
      </p:sp>
      <p:pic>
        <p:nvPicPr>
          <p:cNvPr id="3" name="Picture 2">
            <a:extLst>
              <a:ext uri="{FF2B5EF4-FFF2-40B4-BE49-F238E27FC236}">
                <a16:creationId xmlns:a16="http://schemas.microsoft.com/office/drawing/2014/main" id="{19738DDA-50BD-50C5-F3C1-B2733B03281D}"/>
              </a:ext>
            </a:extLst>
          </p:cNvPr>
          <p:cNvPicPr>
            <a:picLocks noChangeAspect="1"/>
          </p:cNvPicPr>
          <p:nvPr/>
        </p:nvPicPr>
        <p:blipFill>
          <a:blip r:embed="rId6"/>
          <a:stretch>
            <a:fillRect/>
          </a:stretch>
        </p:blipFill>
        <p:spPr>
          <a:xfrm>
            <a:off x="6471504" y="2722317"/>
            <a:ext cx="4829176" cy="3312504"/>
          </a:xfrm>
          <a:prstGeom prst="rect">
            <a:avLst/>
          </a:prstGeom>
        </p:spPr>
      </p:pic>
      <p:pic>
        <p:nvPicPr>
          <p:cNvPr id="4" name="Picture 3">
            <a:extLst>
              <a:ext uri="{FF2B5EF4-FFF2-40B4-BE49-F238E27FC236}">
                <a16:creationId xmlns:a16="http://schemas.microsoft.com/office/drawing/2014/main" id="{78D4886E-6341-6D9E-4061-030F84FD494B}"/>
              </a:ext>
            </a:extLst>
          </p:cNvPr>
          <p:cNvPicPr>
            <a:picLocks noChangeAspect="1"/>
          </p:cNvPicPr>
          <p:nvPr/>
        </p:nvPicPr>
        <p:blipFill>
          <a:blip r:embed="rId7"/>
          <a:stretch>
            <a:fillRect/>
          </a:stretch>
        </p:blipFill>
        <p:spPr>
          <a:xfrm>
            <a:off x="864210" y="2698872"/>
            <a:ext cx="4379302" cy="3312502"/>
          </a:xfrm>
          <a:prstGeom prst="rect">
            <a:avLst/>
          </a:prstGeom>
        </p:spPr>
      </p:pic>
    </p:spTree>
    <p:extLst>
      <p:ext uri="{BB962C8B-B14F-4D97-AF65-F5344CB8AC3E}">
        <p14:creationId xmlns:p14="http://schemas.microsoft.com/office/powerpoint/2010/main" val="385136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571500" y="250828"/>
            <a:ext cx="10515600" cy="66901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C0066"/>
              </a:buClr>
              <a:buSzPts val="3600"/>
              <a:buFont typeface="Times New Roman"/>
              <a:buNone/>
            </a:pPr>
            <a:r>
              <a:rPr lang="en-US" sz="3600" b="1">
                <a:solidFill>
                  <a:srgbClr val="CC0066"/>
                </a:solidFill>
                <a:latin typeface="Times New Roman"/>
                <a:ea typeface="Times New Roman"/>
                <a:cs typeface="Times New Roman"/>
                <a:sym typeface="Times New Roman"/>
              </a:rPr>
              <a:t>Introduction</a:t>
            </a:r>
            <a:endParaRPr/>
          </a:p>
        </p:txBody>
      </p:sp>
      <p:sp>
        <p:nvSpPr>
          <p:cNvPr id="194" name="Google Shape;194;p30"/>
          <p:cNvSpPr txBox="1">
            <a:spLocks noGrp="1"/>
          </p:cNvSpPr>
          <p:nvPr>
            <p:ph type="body" idx="1"/>
          </p:nvPr>
        </p:nvSpPr>
        <p:spPr>
          <a:xfrm>
            <a:off x="559962" y="1253407"/>
            <a:ext cx="6070599" cy="3996705"/>
          </a:xfrm>
          <a:prstGeom prst="rect">
            <a:avLst/>
          </a:prstGeom>
          <a:noFill/>
          <a:ln>
            <a:noFill/>
          </a:ln>
        </p:spPr>
        <p:txBody>
          <a:bodyPr spcFirstLastPara="1" wrap="square" lIns="91425" tIns="45700" rIns="91425" bIns="45700" anchor="t" anchorCtr="0">
            <a:normAutofit/>
          </a:bodyPr>
          <a:lstStyle/>
          <a:p>
            <a:pPr marL="227965" lvl="0" indent="-227965" algn="l" rtl="0">
              <a:lnSpc>
                <a:spcPct val="90000"/>
              </a:lnSpc>
              <a:spcBef>
                <a:spcPts val="0"/>
              </a:spcBef>
              <a:spcAft>
                <a:spcPts val="0"/>
              </a:spcAft>
              <a:buClr>
                <a:schemeClr val="dk1"/>
              </a:buClr>
              <a:buSzPts val="2800"/>
              <a:buChar char="•"/>
            </a:pPr>
            <a:r>
              <a:rPr lang="en-US" sz="2000">
                <a:latin typeface="Arial"/>
                <a:ea typeface="Times New Roman"/>
                <a:cs typeface="Times New Roman"/>
                <a:sym typeface="Times New Roman"/>
              </a:rPr>
              <a:t>Autism Spectrum Disorder (ASD) represents a heterogeneous set of neurobiological disorders characterized by defects in social communication and reciprocal interactions, repetitive, as well as stereotypic behaviors.</a:t>
            </a:r>
            <a:endParaRPr lang="en-US" sz="2000">
              <a:latin typeface="Arial"/>
              <a:ea typeface="Times New Roman"/>
              <a:cs typeface="Times New Roman"/>
            </a:endParaRPr>
          </a:p>
          <a:p>
            <a:pPr marL="227965" indent="-227965">
              <a:spcBef>
                <a:spcPts val="0"/>
              </a:spcBef>
              <a:buFont typeface="Arial"/>
              <a:buChar char="•"/>
            </a:pPr>
            <a:endParaRPr lang="en-US" sz="2000">
              <a:latin typeface="Arial"/>
              <a:ea typeface="Times New Roman"/>
              <a:cs typeface="Times New Roman"/>
            </a:endParaRPr>
          </a:p>
          <a:p>
            <a:pPr marL="0" indent="0">
              <a:spcBef>
                <a:spcPts val="0"/>
              </a:spcBef>
              <a:buNone/>
            </a:pPr>
            <a:endParaRPr lang="en-US" sz="2000">
              <a:latin typeface="Arial"/>
              <a:ea typeface="Times New Roman"/>
              <a:cs typeface="Times New Roman"/>
            </a:endParaRPr>
          </a:p>
          <a:p>
            <a:pPr marL="227965" lvl="0" indent="-227965" algn="l" rtl="0">
              <a:spcBef>
                <a:spcPts val="1000"/>
              </a:spcBef>
              <a:spcAft>
                <a:spcPts val="0"/>
              </a:spcAft>
              <a:buSzPts val="2800"/>
              <a:buFont typeface="Times New Roman"/>
              <a:buChar char="•"/>
            </a:pPr>
            <a:r>
              <a:rPr lang="en-US" sz="2000">
                <a:latin typeface="Arial"/>
                <a:ea typeface="Times New Roman"/>
                <a:cs typeface="Times New Roman"/>
                <a:sym typeface="Times New Roman"/>
              </a:rPr>
              <a:t>When the children are performing their regular day-today activities, some of the self-stimulatory behaviors, such as arm flapping, head banging, or spinning behaviors can be studied by automatically </a:t>
            </a:r>
            <a:r>
              <a:rPr lang="en-US" sz="2000" err="1">
                <a:latin typeface="Arial"/>
                <a:ea typeface="Times New Roman"/>
                <a:cs typeface="Times New Roman"/>
                <a:sym typeface="Times New Roman"/>
              </a:rPr>
              <a:t>analysing</a:t>
            </a:r>
            <a:r>
              <a:rPr lang="en-US" sz="2000">
                <a:latin typeface="Arial"/>
                <a:ea typeface="Times New Roman"/>
                <a:cs typeface="Times New Roman"/>
                <a:sym typeface="Times New Roman"/>
              </a:rPr>
              <a:t> the captured videos.</a:t>
            </a:r>
            <a:endParaRPr lang="en-US" sz="2000">
              <a:latin typeface="Arial"/>
              <a:ea typeface="Times New Roman"/>
              <a:cs typeface="Times New Roman"/>
            </a:endParaRPr>
          </a:p>
        </p:txBody>
      </p:sp>
      <p:pic>
        <p:nvPicPr>
          <p:cNvPr id="2" name="Picture 1" descr="AUTISM BENEFITS FOR CHILDREN - Cannon Disability Law">
            <a:extLst>
              <a:ext uri="{FF2B5EF4-FFF2-40B4-BE49-F238E27FC236}">
                <a16:creationId xmlns:a16="http://schemas.microsoft.com/office/drawing/2014/main" id="{86FF1213-4C01-A087-6FF7-FF296D62E309}"/>
              </a:ext>
            </a:extLst>
          </p:cNvPr>
          <p:cNvPicPr>
            <a:picLocks noChangeAspect="1"/>
          </p:cNvPicPr>
          <p:nvPr/>
        </p:nvPicPr>
        <p:blipFill>
          <a:blip r:embed="rId3"/>
          <a:stretch>
            <a:fillRect/>
          </a:stretch>
        </p:blipFill>
        <p:spPr>
          <a:xfrm>
            <a:off x="7541491" y="925945"/>
            <a:ext cx="4082472" cy="41632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838200" y="365128"/>
            <a:ext cx="10515600" cy="527502"/>
          </a:xfrm>
          <a:prstGeom prst="rect">
            <a:avLst/>
          </a:prstGeom>
          <a:noFill/>
          <a:ln>
            <a:noFill/>
          </a:ln>
        </p:spPr>
        <p:txBody>
          <a:bodyPr spcFirstLastPara="1" wrap="square" lIns="91425" tIns="45700" rIns="91425" bIns="45700" anchor="ctr" anchorCtr="0">
            <a:normAutofit fontScale="90000"/>
          </a:bodyPr>
          <a:lstStyle/>
          <a:p>
            <a:pPr>
              <a:buClr>
                <a:srgbClr val="CC0066"/>
              </a:buClr>
              <a:buSzPct val="100000"/>
            </a:pPr>
            <a:r>
              <a:rPr lang="en-US" sz="3600" b="1">
                <a:solidFill>
                  <a:srgbClr val="CC0066"/>
                </a:solidFill>
                <a:latin typeface="Times New Roman"/>
                <a:cs typeface="Times New Roman"/>
                <a:sym typeface="Times New Roman"/>
              </a:rPr>
              <a:t>Annotation Tool</a:t>
            </a:r>
            <a:endParaRPr sz="3600"/>
          </a:p>
        </p:txBody>
      </p:sp>
      <p:pic>
        <p:nvPicPr>
          <p:cNvPr id="2" name="Picture 1">
            <a:extLst>
              <a:ext uri="{FF2B5EF4-FFF2-40B4-BE49-F238E27FC236}">
                <a16:creationId xmlns:a16="http://schemas.microsoft.com/office/drawing/2014/main" id="{B149FC47-CDC6-0302-D324-74BA9BEE0558}"/>
              </a:ext>
            </a:extLst>
          </p:cNvPr>
          <p:cNvPicPr>
            <a:picLocks noChangeAspect="1"/>
          </p:cNvPicPr>
          <p:nvPr/>
        </p:nvPicPr>
        <p:blipFill>
          <a:blip r:embed="rId3"/>
          <a:stretch>
            <a:fillRect/>
          </a:stretch>
        </p:blipFill>
        <p:spPr>
          <a:xfrm>
            <a:off x="3624263" y="2848341"/>
            <a:ext cx="4251814" cy="3259749"/>
          </a:xfrm>
          <a:prstGeom prst="rect">
            <a:avLst/>
          </a:prstGeom>
        </p:spPr>
      </p:pic>
      <p:pic>
        <p:nvPicPr>
          <p:cNvPr id="4" name="Picture 3">
            <a:extLst>
              <a:ext uri="{FF2B5EF4-FFF2-40B4-BE49-F238E27FC236}">
                <a16:creationId xmlns:a16="http://schemas.microsoft.com/office/drawing/2014/main" id="{77C244D5-1033-3F81-8CB9-43331EEE3BF8}"/>
              </a:ext>
            </a:extLst>
          </p:cNvPr>
          <p:cNvPicPr>
            <a:picLocks noChangeAspect="1"/>
          </p:cNvPicPr>
          <p:nvPr/>
        </p:nvPicPr>
        <p:blipFill>
          <a:blip r:embed="rId4"/>
          <a:stretch>
            <a:fillRect/>
          </a:stretch>
        </p:blipFill>
        <p:spPr>
          <a:xfrm>
            <a:off x="832338" y="1002685"/>
            <a:ext cx="9835663" cy="1628782"/>
          </a:xfrm>
          <a:prstGeom prst="rect">
            <a:avLst/>
          </a:prstGeom>
        </p:spPr>
      </p:pic>
    </p:spTree>
    <p:extLst>
      <p:ext uri="{BB962C8B-B14F-4D97-AF65-F5344CB8AC3E}">
        <p14:creationId xmlns:p14="http://schemas.microsoft.com/office/powerpoint/2010/main" val="1482228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838200" y="365128"/>
            <a:ext cx="10515600" cy="527502"/>
          </a:xfrm>
          <a:prstGeom prst="rect">
            <a:avLst/>
          </a:prstGeom>
          <a:noFill/>
          <a:ln>
            <a:noFill/>
          </a:ln>
        </p:spPr>
        <p:txBody>
          <a:bodyPr spcFirstLastPara="1" wrap="square" lIns="91425" tIns="45700" rIns="91425" bIns="45700" anchor="ctr" anchorCtr="0">
            <a:normAutofit fontScale="90000"/>
          </a:bodyPr>
          <a:lstStyle/>
          <a:p>
            <a:r>
              <a:rPr lang="en-US" sz="3600">
                <a:solidFill>
                  <a:srgbClr val="CC0066"/>
                </a:solidFill>
              </a:rPr>
              <a:t>Literature Survey – Paper 1</a:t>
            </a:r>
          </a:p>
        </p:txBody>
      </p:sp>
      <p:sp>
        <p:nvSpPr>
          <p:cNvPr id="5" name="Google Shape;243;p38">
            <a:extLst>
              <a:ext uri="{FF2B5EF4-FFF2-40B4-BE49-F238E27FC236}">
                <a16:creationId xmlns:a16="http://schemas.microsoft.com/office/drawing/2014/main" id="{BDD92AEE-BA99-77D3-E17F-9318F670AA90}"/>
              </a:ext>
            </a:extLst>
          </p:cNvPr>
          <p:cNvSpPr txBox="1">
            <a:spLocks noGrp="1"/>
          </p:cNvSpPr>
          <p:nvPr>
            <p:ph type="body" idx="1"/>
          </p:nvPr>
        </p:nvSpPr>
        <p:spPr>
          <a:xfrm>
            <a:off x="414208" y="888317"/>
            <a:ext cx="10932543" cy="4696394"/>
          </a:xfrm>
          <a:prstGeom prst="rect">
            <a:avLst/>
          </a:prstGeom>
          <a:noFill/>
          <a:ln>
            <a:noFill/>
          </a:ln>
        </p:spPr>
        <p:txBody>
          <a:bodyPr spcFirstLastPara="1" wrap="square" lIns="91425" tIns="45700" rIns="91425" bIns="45700" anchor="t" anchorCtr="0">
            <a:normAutofit/>
          </a:bodyPr>
          <a:lstStyle/>
          <a:p>
            <a:pPr marL="0" indent="0" algn="just">
              <a:lnSpc>
                <a:spcPct val="107000"/>
              </a:lnSpc>
              <a:spcBef>
                <a:spcPts val="0"/>
              </a:spcBef>
              <a:buNone/>
            </a:pPr>
            <a:r>
              <a:rPr lang="en-US" sz="2000">
                <a:latin typeface="Arial"/>
                <a:cs typeface="Arial"/>
                <a:hlinkClick r:id="rId3"/>
              </a:rPr>
              <a:t>https://inria.hal.science/hal-03447060v1/file/Abid_VISAPP_2022.pdf</a:t>
            </a:r>
            <a:endParaRPr lang="en-US"/>
          </a:p>
          <a:p>
            <a:pPr marL="0" indent="0" algn="just">
              <a:lnSpc>
                <a:spcPct val="107000"/>
              </a:lnSpc>
              <a:spcBef>
                <a:spcPts val="0"/>
              </a:spcBef>
              <a:buSzPts val="2000"/>
              <a:buNone/>
            </a:pPr>
            <a:r>
              <a:rPr lang="en-US" sz="2000" b="1">
                <a:cs typeface="Times New Roman"/>
              </a:rPr>
              <a:t>Methodology:</a:t>
            </a:r>
            <a:endParaRPr lang="en-US" b="1"/>
          </a:p>
          <a:p>
            <a:pPr marL="342900" indent="-342900" algn="just">
              <a:lnSpc>
                <a:spcPct val="107000"/>
              </a:lnSpc>
              <a:spcBef>
                <a:spcPts val="0"/>
              </a:spcBef>
              <a:buSzPts val="2000"/>
            </a:pPr>
            <a:r>
              <a:rPr lang="en-US" sz="2000" b="1">
                <a:cs typeface="Times New Roman"/>
              </a:rPr>
              <a:t>Describe model architecture </a:t>
            </a:r>
            <a:r>
              <a:rPr lang="en-US" sz="2000">
                <a:cs typeface="Times New Roman"/>
              </a:rPr>
              <a:t>- </a:t>
            </a:r>
            <a:r>
              <a:rPr lang="en-US" sz="1400">
                <a:cs typeface="Times New Roman"/>
              </a:rPr>
              <a:t>based on 3D CNNs that processes RGB and optical flow data to classify and evaluate the behavior of children with Autism Spectrum Disorder (ASD)</a:t>
            </a:r>
          </a:p>
          <a:p>
            <a:pPr marL="342900" indent="-342900" algn="just">
              <a:lnSpc>
                <a:spcPct val="107000"/>
              </a:lnSpc>
              <a:spcBef>
                <a:spcPts val="0"/>
              </a:spcBef>
              <a:buSzPts val="2000"/>
            </a:pPr>
            <a:r>
              <a:rPr lang="en-US" sz="2000" b="1">
                <a:cs typeface="Times New Roman"/>
              </a:rPr>
              <a:t>Explain components:</a:t>
            </a:r>
            <a:r>
              <a:rPr lang="en-US" sz="2000">
                <a:cs typeface="Times New Roman"/>
              </a:rPr>
              <a:t> </a:t>
            </a:r>
            <a:r>
              <a:rPr lang="en-US" sz="1400">
                <a:solidFill>
                  <a:srgbClr val="000000"/>
                </a:solidFill>
                <a:cs typeface="Times New Roman"/>
              </a:rPr>
              <a:t>The use of 3D CNNs for action recognition demonstrates the potential of machine learning to analyze complex behaviors in children.</a:t>
            </a:r>
            <a:r>
              <a:rPr lang="en-US" sz="2000">
                <a:solidFill>
                  <a:srgbClr val="000000"/>
                </a:solidFill>
                <a:cs typeface="Times New Roman"/>
              </a:rPr>
              <a:t> </a:t>
            </a:r>
          </a:p>
          <a:p>
            <a:pPr marL="342900" indent="-342900" algn="just">
              <a:lnSpc>
                <a:spcPct val="107000"/>
              </a:lnSpc>
              <a:spcBef>
                <a:spcPts val="0"/>
              </a:spcBef>
              <a:buSzPts val="2000"/>
            </a:pPr>
            <a:r>
              <a:rPr lang="en-US" sz="2000" b="1">
                <a:cs typeface="Times New Roman"/>
              </a:rPr>
              <a:t>Outline the experimental setup, including data preprocessing, model training and testing:</a:t>
            </a:r>
            <a:r>
              <a:rPr lang="en-US" sz="2000">
                <a:cs typeface="Times New Roman"/>
              </a:rPr>
              <a:t> </a:t>
            </a:r>
            <a:r>
              <a:rPr lang="en-US" sz="1400">
                <a:solidFill>
                  <a:srgbClr val="000000"/>
                </a:solidFill>
                <a:cs typeface="Times New Roman"/>
              </a:rPr>
              <a:t>The experimental setup involves preprocessing RGB videos using YOLOv5 and </a:t>
            </a:r>
            <a:r>
              <a:rPr lang="en-US" sz="1400" err="1">
                <a:solidFill>
                  <a:srgbClr val="000000"/>
                </a:solidFill>
                <a:cs typeface="Times New Roman"/>
              </a:rPr>
              <a:t>DeepSORT</a:t>
            </a:r>
            <a:r>
              <a:rPr lang="en-US" sz="1400">
                <a:solidFill>
                  <a:srgbClr val="000000"/>
                </a:solidFill>
                <a:cs typeface="Times New Roman"/>
              </a:rPr>
              <a:t> for ROI extraction, followed by model training with a 3D CNN and testing through a multi-modality fusion network.</a:t>
            </a:r>
          </a:p>
          <a:p>
            <a:pPr marL="342900" indent="-342900" algn="just">
              <a:lnSpc>
                <a:spcPct val="107000"/>
              </a:lnSpc>
              <a:spcBef>
                <a:spcPts val="0"/>
              </a:spcBef>
              <a:buSzPts val="2000"/>
            </a:pPr>
            <a:r>
              <a:rPr lang="en-US" sz="2000" b="1">
                <a:cs typeface="Times New Roman"/>
              </a:rPr>
              <a:t>Software, hardware, resources used in the project</a:t>
            </a:r>
            <a:r>
              <a:rPr lang="en-US" sz="2000">
                <a:cs typeface="Times New Roman"/>
              </a:rPr>
              <a:t> -  </a:t>
            </a:r>
            <a:r>
              <a:rPr lang="en-US" sz="1400">
                <a:solidFill>
                  <a:srgbClr val="000000"/>
                </a:solidFill>
                <a:cs typeface="Times New Roman"/>
              </a:rPr>
              <a:t>The project utilized a multi-GPU setup for training deep learning models, Python with </a:t>
            </a:r>
            <a:r>
              <a:rPr lang="en-US" sz="1400" err="1">
                <a:solidFill>
                  <a:srgbClr val="000000"/>
                </a:solidFill>
                <a:cs typeface="Times New Roman"/>
              </a:rPr>
              <a:t>PyTorch</a:t>
            </a:r>
            <a:r>
              <a:rPr lang="en-US" sz="1400">
                <a:solidFill>
                  <a:srgbClr val="000000"/>
                </a:solidFill>
                <a:cs typeface="Times New Roman"/>
              </a:rPr>
              <a:t> for implementation, and video data captured with an HD camera.</a:t>
            </a:r>
          </a:p>
          <a:p>
            <a:pPr marL="342900" indent="-342900" algn="just">
              <a:lnSpc>
                <a:spcPct val="107000"/>
              </a:lnSpc>
              <a:spcBef>
                <a:spcPts val="0"/>
              </a:spcBef>
              <a:buSzPts val="2000"/>
            </a:pPr>
            <a:r>
              <a:rPr lang="en-US" sz="2000" b="1">
                <a:cs typeface="Times New Roman"/>
              </a:rPr>
              <a:t>Describe datasets for training and testing</a:t>
            </a:r>
            <a:r>
              <a:rPr lang="en-US" sz="2000">
                <a:cs typeface="Times New Roman"/>
              </a:rPr>
              <a:t> - </a:t>
            </a:r>
            <a:r>
              <a:rPr lang="en-US" sz="1400">
                <a:solidFill>
                  <a:srgbClr val="000000"/>
                </a:solidFill>
                <a:cs typeface="Times New Roman"/>
              </a:rPr>
              <a:t>The training and testing datasets include the </a:t>
            </a:r>
            <a:r>
              <a:rPr lang="en-US" sz="1400" err="1">
                <a:solidFill>
                  <a:srgbClr val="000000"/>
                </a:solidFill>
                <a:cs typeface="Times New Roman"/>
              </a:rPr>
              <a:t>Activis</a:t>
            </a:r>
            <a:r>
              <a:rPr lang="en-US" sz="1400">
                <a:solidFill>
                  <a:srgbClr val="000000"/>
                </a:solidFill>
                <a:cs typeface="Times New Roman"/>
              </a:rPr>
              <a:t> dataset, consisting of 388 videos of children during assessments for Autism Spectrum Disorder, and the publicly available SSBD dataset with videos of self-stimulatory behaviors.</a:t>
            </a:r>
          </a:p>
          <a:p>
            <a:pPr marL="342900" indent="-342900" algn="just">
              <a:lnSpc>
                <a:spcPct val="107000"/>
              </a:lnSpc>
              <a:spcBef>
                <a:spcPts val="0"/>
              </a:spcBef>
              <a:buSzPts val="2000"/>
            </a:pPr>
            <a:r>
              <a:rPr lang="en-US" sz="2000" b="1">
                <a:cs typeface="Times New Roman"/>
              </a:rPr>
              <a:t>Summary of Findings: </a:t>
            </a:r>
            <a:r>
              <a:rPr lang="en-US" sz="1400">
                <a:solidFill>
                  <a:srgbClr val="000000"/>
                </a:solidFill>
                <a:cs typeface="Times New Roman"/>
              </a:rPr>
              <a:t>Results of different methods on the collected dataset. Results are stated on augmented data for all networks. A late fusion of two-stream I3D (RGB and optical flow) resulted in higher accuracy (in bold). All the methods use a 5-fold-cross-validation technique.</a:t>
            </a:r>
          </a:p>
          <a:p>
            <a:pPr marL="342900" indent="-342900" algn="just">
              <a:lnSpc>
                <a:spcPct val="107000"/>
              </a:lnSpc>
              <a:spcBef>
                <a:spcPts val="0"/>
              </a:spcBef>
              <a:buSzPts val="2000"/>
            </a:pPr>
            <a:r>
              <a:rPr lang="en-US" sz="2000" b="1">
                <a:cs typeface="Times New Roman"/>
              </a:rPr>
              <a:t>Dataset Accuracy: </a:t>
            </a:r>
            <a:r>
              <a:rPr lang="en-US" sz="1400">
                <a:solidFill>
                  <a:srgbClr val="000000"/>
                </a:solidFill>
                <a:cs typeface="Times New Roman"/>
              </a:rPr>
              <a:t>RGB only (78.8%), Flow only (84.97), Fusing during test (82.1), Early fusion (83.3%), Late fusion (85.6)</a:t>
            </a:r>
          </a:p>
          <a:p>
            <a:pPr marL="342900" indent="-342900">
              <a:lnSpc>
                <a:spcPct val="107000"/>
              </a:lnSpc>
              <a:spcBef>
                <a:spcPts val="0"/>
              </a:spcBef>
              <a:buSzPts val="2000"/>
            </a:pPr>
            <a:endParaRPr lang="en-US" sz="2000">
              <a:cs typeface="Times New Roman"/>
            </a:endParaRPr>
          </a:p>
          <a:p>
            <a:pPr marL="342900" indent="-342900">
              <a:lnSpc>
                <a:spcPct val="107000"/>
              </a:lnSpc>
              <a:spcBef>
                <a:spcPts val="0"/>
              </a:spcBef>
              <a:buSzPts val="2000"/>
            </a:pPr>
            <a:endParaRPr lang="en-US" sz="2000">
              <a:cs typeface="Times New Roman"/>
            </a:endParaRPr>
          </a:p>
        </p:txBody>
      </p:sp>
    </p:spTree>
    <p:extLst>
      <p:ext uri="{BB962C8B-B14F-4D97-AF65-F5344CB8AC3E}">
        <p14:creationId xmlns:p14="http://schemas.microsoft.com/office/powerpoint/2010/main" val="191124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838200" y="365128"/>
            <a:ext cx="10515600" cy="527502"/>
          </a:xfrm>
          <a:prstGeom prst="rect">
            <a:avLst/>
          </a:prstGeom>
          <a:noFill/>
          <a:ln>
            <a:noFill/>
          </a:ln>
        </p:spPr>
        <p:txBody>
          <a:bodyPr spcFirstLastPara="1" wrap="square" lIns="91425" tIns="45700" rIns="91425" bIns="45700" anchor="ctr" anchorCtr="0">
            <a:normAutofit fontScale="90000"/>
          </a:bodyPr>
          <a:lstStyle/>
          <a:p>
            <a:r>
              <a:rPr lang="en-US" sz="3600">
                <a:solidFill>
                  <a:srgbClr val="CC0066"/>
                </a:solidFill>
                <a:sym typeface="Times New Roman"/>
              </a:rPr>
              <a:t>Literature Survey – Paper 2</a:t>
            </a:r>
            <a:endParaRPr lang="en-US"/>
          </a:p>
        </p:txBody>
      </p:sp>
      <p:sp>
        <p:nvSpPr>
          <p:cNvPr id="5" name="Google Shape;243;p38">
            <a:extLst>
              <a:ext uri="{FF2B5EF4-FFF2-40B4-BE49-F238E27FC236}">
                <a16:creationId xmlns:a16="http://schemas.microsoft.com/office/drawing/2014/main" id="{BDD92AEE-BA99-77D3-E17F-9318F670AA90}"/>
              </a:ext>
            </a:extLst>
          </p:cNvPr>
          <p:cNvSpPr txBox="1">
            <a:spLocks noGrp="1"/>
          </p:cNvSpPr>
          <p:nvPr>
            <p:ph type="body" idx="1"/>
          </p:nvPr>
        </p:nvSpPr>
        <p:spPr>
          <a:xfrm>
            <a:off x="845997" y="1253331"/>
            <a:ext cx="10525898" cy="4649959"/>
          </a:xfrm>
          <a:prstGeom prst="rect">
            <a:avLst/>
          </a:prstGeom>
          <a:noFill/>
          <a:ln>
            <a:noFill/>
          </a:ln>
        </p:spPr>
        <p:txBody>
          <a:bodyPr spcFirstLastPara="1" wrap="square" lIns="91425" tIns="45700" rIns="91425" bIns="45700" anchor="t" anchorCtr="0">
            <a:normAutofit fontScale="92500" lnSpcReduction="10000"/>
          </a:bodyPr>
          <a:lstStyle/>
          <a:p>
            <a:pPr marL="342900" indent="-342900" algn="just">
              <a:lnSpc>
                <a:spcPct val="107000"/>
              </a:lnSpc>
              <a:spcBef>
                <a:spcPts val="0"/>
              </a:spcBef>
            </a:pPr>
            <a:r>
              <a:rPr lang="en-US" sz="2000">
                <a:latin typeface="Arial"/>
                <a:cs typeface="Arial"/>
                <a:hlinkClick r:id="rId3"/>
              </a:rPr>
              <a:t>https://rolandgoecke.net/wp-content/uploads/2009/05/rajagopalan_dhall_goecke_iccv2013_dscsi_self-stimulatorybehavioursinthewildforautismdiagnosis.pdf</a:t>
            </a:r>
            <a:endParaRPr lang="en-US" sz="2000">
              <a:latin typeface="Calibri"/>
              <a:ea typeface="Calibri"/>
              <a:cs typeface="Calibri"/>
            </a:endParaRPr>
          </a:p>
          <a:p>
            <a:pPr marL="0" indent="0" algn="just">
              <a:lnSpc>
                <a:spcPct val="107000"/>
              </a:lnSpc>
              <a:spcBef>
                <a:spcPts val="0"/>
              </a:spcBef>
              <a:buSzPts val="2000"/>
              <a:buNone/>
            </a:pPr>
            <a:r>
              <a:rPr lang="en-US" sz="2000" b="1">
                <a:cs typeface="Times New Roman"/>
              </a:rPr>
              <a:t>Methodology:</a:t>
            </a:r>
            <a:endParaRPr lang="en-US" b="1"/>
          </a:p>
          <a:p>
            <a:pPr marL="342900" indent="-342900" algn="just">
              <a:lnSpc>
                <a:spcPct val="107000"/>
              </a:lnSpc>
              <a:spcBef>
                <a:spcPts val="0"/>
              </a:spcBef>
              <a:buSzPts val="2000"/>
            </a:pPr>
            <a:r>
              <a:rPr lang="en-US" sz="2000" b="1">
                <a:cs typeface="Times New Roman"/>
              </a:rPr>
              <a:t>Describe model architecture -</a:t>
            </a:r>
            <a:r>
              <a:rPr lang="en-US" sz="2000">
                <a:cs typeface="Times New Roman"/>
              </a:rPr>
              <a:t> </a:t>
            </a:r>
            <a:r>
              <a:rPr lang="en-US" sz="1600">
                <a:cs typeface="Times New Roman"/>
              </a:rPr>
              <a:t>Bag Of Words (BOW) framework for training a 3-class classifier</a:t>
            </a:r>
          </a:p>
          <a:p>
            <a:pPr marL="342900" indent="-342900" algn="just">
              <a:lnSpc>
                <a:spcPct val="107000"/>
              </a:lnSpc>
              <a:spcBef>
                <a:spcPts val="0"/>
              </a:spcBef>
              <a:buSzPts val="2000"/>
            </a:pPr>
            <a:r>
              <a:rPr lang="en-US" sz="2000" b="1">
                <a:cs typeface="Times New Roman"/>
              </a:rPr>
              <a:t>Explain components:</a:t>
            </a:r>
            <a:r>
              <a:rPr lang="en-US" sz="2000">
                <a:cs typeface="Times New Roman"/>
              </a:rPr>
              <a:t>  </a:t>
            </a:r>
            <a:r>
              <a:rPr lang="en-US" sz="1600">
                <a:cs typeface="Times New Roman"/>
              </a:rPr>
              <a:t>Interest point detection and feature extraction, specifically employing Space Time Interest Points (STIP) with Harris3D detectors</a:t>
            </a:r>
          </a:p>
          <a:p>
            <a:pPr marL="342900" indent="-342900" algn="just">
              <a:lnSpc>
                <a:spcPct val="107000"/>
              </a:lnSpc>
              <a:spcBef>
                <a:spcPts val="0"/>
              </a:spcBef>
              <a:buSzPts val="2000"/>
            </a:pPr>
            <a:r>
              <a:rPr lang="en-US" sz="2000" b="1">
                <a:cs typeface="Times New Roman"/>
              </a:rPr>
              <a:t>Outline the experimental setup, including data preprocessing, model training and testing -</a:t>
            </a:r>
            <a:r>
              <a:rPr lang="en-US" sz="2000">
                <a:cs typeface="Times New Roman"/>
              </a:rPr>
              <a:t> </a:t>
            </a:r>
            <a:r>
              <a:rPr lang="en-US" sz="1400">
                <a:cs typeface="Times New Roman"/>
              </a:rPr>
              <a:t> involves preprocessing the video data by extracting Space Time Interest Points (STIP) and generating feature descriptors, followed by training a 3-class classifier using a Bag Of Words (BOW) framework on the processed features, and testing the model using a "Leave-One-Group-Out" validation approach to evaluate its performance on unseen data</a:t>
            </a:r>
          </a:p>
          <a:p>
            <a:pPr marL="342900" indent="-342900" algn="just">
              <a:lnSpc>
                <a:spcPct val="107000"/>
              </a:lnSpc>
              <a:spcBef>
                <a:spcPts val="0"/>
              </a:spcBef>
              <a:buSzPts val="2000"/>
            </a:pPr>
            <a:r>
              <a:rPr lang="en-US" sz="2000" b="1">
                <a:cs typeface="Times New Roman"/>
              </a:rPr>
              <a:t>Software, hardware, resources used in the project - </a:t>
            </a:r>
            <a:r>
              <a:rPr lang="en-US" sz="1400" err="1">
                <a:cs typeface="Times New Roman"/>
              </a:rPr>
              <a:t>VLFeat</a:t>
            </a:r>
            <a:r>
              <a:rPr lang="en-US" sz="1400">
                <a:cs typeface="Times New Roman"/>
              </a:rPr>
              <a:t> library for image classification and feature extraction, along with standard computational resources for processing the video dataset</a:t>
            </a:r>
          </a:p>
          <a:p>
            <a:pPr marL="342900" indent="-342900" algn="just">
              <a:lnSpc>
                <a:spcPct val="107000"/>
              </a:lnSpc>
              <a:spcBef>
                <a:spcPts val="0"/>
              </a:spcBef>
              <a:buSzPts val="2000"/>
            </a:pPr>
            <a:r>
              <a:rPr lang="en-US" sz="2000" b="1">
                <a:cs typeface="Times New Roman"/>
              </a:rPr>
              <a:t>Describe datasets for training and testing - </a:t>
            </a:r>
            <a:r>
              <a:rPr lang="en-US" sz="1400">
                <a:cs typeface="Times New Roman"/>
              </a:rPr>
              <a:t>The dataset consists of 75 videos categorized into three stimming </a:t>
            </a:r>
            <a:r>
              <a:rPr lang="en-US" sz="1400" err="1">
                <a:cs typeface="Times New Roman"/>
              </a:rPr>
              <a:t>behaviours</a:t>
            </a:r>
            <a:r>
              <a:rPr lang="en-US" sz="1400">
                <a:cs typeface="Times New Roman"/>
              </a:rPr>
              <a:t>: arm flapping, head banging, and spinning, with 25 videos per category</a:t>
            </a:r>
          </a:p>
          <a:p>
            <a:pPr marL="342900" indent="-342900" algn="just">
              <a:lnSpc>
                <a:spcPct val="107000"/>
              </a:lnSpc>
              <a:spcBef>
                <a:spcPts val="0"/>
              </a:spcBef>
              <a:buSzPts val="2000"/>
            </a:pPr>
            <a:r>
              <a:rPr lang="en-US" sz="2000" b="1">
                <a:cs typeface="Times New Roman"/>
              </a:rPr>
              <a:t>Summary of Findings:</a:t>
            </a:r>
            <a:r>
              <a:rPr lang="en-US" sz="2000">
                <a:cs typeface="Times New Roman"/>
              </a:rPr>
              <a:t> </a:t>
            </a:r>
            <a:r>
              <a:rPr lang="en-US" sz="1400">
                <a:cs typeface="Times New Roman"/>
              </a:rPr>
              <a:t>The baseline experiments on the dataset yielded a low classification accuracy of 47.1%, indicating the need for improved models to better analyze self-stimulatory </a:t>
            </a:r>
            <a:r>
              <a:rPr lang="en-US" sz="1400" err="1">
                <a:cs typeface="Times New Roman"/>
              </a:rPr>
              <a:t>behaviours</a:t>
            </a:r>
            <a:r>
              <a:rPr lang="en-US" sz="1400">
                <a:cs typeface="Times New Roman"/>
              </a:rPr>
              <a:t> in children</a:t>
            </a:r>
          </a:p>
          <a:p>
            <a:pPr marL="342900" indent="-342900" algn="just">
              <a:lnSpc>
                <a:spcPct val="107000"/>
              </a:lnSpc>
              <a:spcBef>
                <a:spcPts val="0"/>
              </a:spcBef>
              <a:buSzPts val="2000"/>
            </a:pPr>
            <a:r>
              <a:rPr lang="en-US" sz="2000" b="1">
                <a:cs typeface="Times New Roman"/>
              </a:rPr>
              <a:t>Dataset Accuracy :</a:t>
            </a:r>
            <a:r>
              <a:rPr lang="en-US" sz="2000">
                <a:cs typeface="Times New Roman"/>
              </a:rPr>
              <a:t> </a:t>
            </a:r>
            <a:r>
              <a:rPr lang="en-US" sz="1400">
                <a:cs typeface="Times New Roman"/>
              </a:rPr>
              <a:t>Accuracy of 47.1%</a:t>
            </a:r>
          </a:p>
          <a:p>
            <a:pPr marL="342900" indent="-342900">
              <a:lnSpc>
                <a:spcPct val="107000"/>
              </a:lnSpc>
              <a:spcBef>
                <a:spcPts val="0"/>
              </a:spcBef>
              <a:buSzPts val="2000"/>
            </a:pPr>
            <a:endParaRPr lang="en-US" sz="2000">
              <a:cs typeface="Times New Roman"/>
            </a:endParaRPr>
          </a:p>
        </p:txBody>
      </p:sp>
    </p:spTree>
    <p:extLst>
      <p:ext uri="{BB962C8B-B14F-4D97-AF65-F5344CB8AC3E}">
        <p14:creationId xmlns:p14="http://schemas.microsoft.com/office/powerpoint/2010/main" val="2726591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838200" y="365128"/>
            <a:ext cx="10515600" cy="527502"/>
          </a:xfrm>
          <a:prstGeom prst="rect">
            <a:avLst/>
          </a:prstGeom>
          <a:noFill/>
          <a:ln>
            <a:noFill/>
          </a:ln>
        </p:spPr>
        <p:txBody>
          <a:bodyPr spcFirstLastPara="1" wrap="square" lIns="91425" tIns="45700" rIns="91425" bIns="45700" anchor="ctr" anchorCtr="0">
            <a:normAutofit fontScale="90000"/>
          </a:bodyPr>
          <a:lstStyle/>
          <a:p>
            <a:r>
              <a:rPr lang="en-US" sz="3600">
                <a:solidFill>
                  <a:srgbClr val="CC0066"/>
                </a:solidFill>
                <a:sym typeface="Times New Roman"/>
              </a:rPr>
              <a:t>Literature Survey – Paper 3</a:t>
            </a:r>
            <a:endParaRPr lang="en-US"/>
          </a:p>
        </p:txBody>
      </p:sp>
      <p:sp>
        <p:nvSpPr>
          <p:cNvPr id="5" name="Google Shape;243;p38">
            <a:extLst>
              <a:ext uri="{FF2B5EF4-FFF2-40B4-BE49-F238E27FC236}">
                <a16:creationId xmlns:a16="http://schemas.microsoft.com/office/drawing/2014/main" id="{BDD92AEE-BA99-77D3-E17F-9318F670AA90}"/>
              </a:ext>
            </a:extLst>
          </p:cNvPr>
          <p:cNvSpPr txBox="1">
            <a:spLocks noGrp="1"/>
          </p:cNvSpPr>
          <p:nvPr>
            <p:ph type="body" idx="1"/>
          </p:nvPr>
        </p:nvSpPr>
        <p:spPr>
          <a:xfrm>
            <a:off x="833524" y="1146007"/>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indent="0">
              <a:lnSpc>
                <a:spcPct val="107000"/>
              </a:lnSpc>
              <a:spcBef>
                <a:spcPts val="0"/>
              </a:spcBef>
              <a:buNone/>
            </a:pPr>
            <a:r>
              <a:rPr lang="en-US" sz="2000">
                <a:cs typeface="Arial"/>
                <a:hlinkClick r:id="rId3"/>
              </a:rPr>
              <a:t>https://www.mdpi.com/2076-3417/13/8/4855</a:t>
            </a:r>
            <a:endParaRPr lang="en-US"/>
          </a:p>
          <a:p>
            <a:pPr marL="0" indent="0">
              <a:lnSpc>
                <a:spcPct val="107000"/>
              </a:lnSpc>
              <a:spcBef>
                <a:spcPts val="0"/>
              </a:spcBef>
              <a:buSzPts val="2000"/>
              <a:buNone/>
            </a:pPr>
            <a:r>
              <a:rPr lang="en-US" sz="2000" b="1">
                <a:cs typeface="Times New Roman"/>
              </a:rPr>
              <a:t>Methodology:</a:t>
            </a:r>
            <a:endParaRPr lang="en-US" b="1"/>
          </a:p>
          <a:p>
            <a:pPr marL="342900" indent="-342900">
              <a:lnSpc>
                <a:spcPct val="107000"/>
              </a:lnSpc>
              <a:spcBef>
                <a:spcPts val="0"/>
              </a:spcBef>
              <a:buSzPts val="2000"/>
            </a:pPr>
            <a:r>
              <a:rPr lang="en-US" sz="2000" b="1">
                <a:cs typeface="Times New Roman"/>
              </a:rPr>
              <a:t>Model architecture</a:t>
            </a:r>
            <a:r>
              <a:rPr lang="en-US" sz="2000">
                <a:cs typeface="Times New Roman"/>
              </a:rPr>
              <a:t> : CNN</a:t>
            </a:r>
          </a:p>
          <a:p>
            <a:pPr marL="342900" indent="-342900">
              <a:lnSpc>
                <a:spcPct val="107000"/>
              </a:lnSpc>
              <a:spcBef>
                <a:spcPts val="0"/>
              </a:spcBef>
              <a:buSzPts val="2000"/>
            </a:pPr>
            <a:r>
              <a:rPr lang="en-US" sz="1900" b="1">
                <a:cs typeface="Times New Roman"/>
              </a:rPr>
              <a:t>Outline the experimental setup, including data preprocessing, model training and testing : </a:t>
            </a:r>
            <a:r>
              <a:rPr lang="en-US" sz="1800">
                <a:cs typeface="Times New Roman"/>
              </a:rPr>
              <a:t> CNNs consist of layers that perform convolution operations, pooling, and fully connected layers.  Dense layers are fully connected layers that follow the convolutional and pooling layers in a CNN. Dense layers would help in classifying whether a child has ASD based on the features derived from their facial landmarks</a:t>
            </a:r>
          </a:p>
          <a:p>
            <a:pPr marL="342900" indent="-342900">
              <a:lnSpc>
                <a:spcPct val="107000"/>
              </a:lnSpc>
              <a:spcBef>
                <a:spcPts val="0"/>
              </a:spcBef>
              <a:buSzPts val="2000"/>
            </a:pPr>
            <a:r>
              <a:rPr lang="en-US" sz="1900" b="1">
                <a:cs typeface="Times New Roman"/>
              </a:rPr>
              <a:t>Describe datasets for training and testing : </a:t>
            </a:r>
            <a:r>
              <a:rPr lang="en-US" sz="2000">
                <a:cs typeface="Times New Roman"/>
              </a:rPr>
              <a:t>Dataset used in the study consists of 2940 images of children, both with and without autism. The images were preprocessed to ensure uniformity in size (224 x 224 pixels) and format (RGB color model) before being fed into the model for training and testing . The dataset was split into 80% for training and 20% for testing.</a:t>
            </a:r>
          </a:p>
          <a:p>
            <a:pPr marL="342900" indent="-342900">
              <a:lnSpc>
                <a:spcPct val="107000"/>
              </a:lnSpc>
              <a:spcBef>
                <a:spcPts val="0"/>
              </a:spcBef>
              <a:buSzPts val="2000"/>
            </a:pPr>
            <a:r>
              <a:rPr lang="en-US" sz="2000" b="1">
                <a:cs typeface="Times New Roman"/>
              </a:rPr>
              <a:t>Software, hardware, resources used in the project: </a:t>
            </a:r>
            <a:r>
              <a:rPr lang="en-US" sz="2000">
                <a:cs typeface="Times New Roman"/>
              </a:rPr>
              <a:t>The project utilized </a:t>
            </a:r>
            <a:r>
              <a:rPr lang="en-US" sz="2000" err="1">
                <a:cs typeface="Times New Roman"/>
              </a:rPr>
              <a:t>Jupyter</a:t>
            </a:r>
            <a:r>
              <a:rPr lang="en-US" sz="2000">
                <a:cs typeface="Times New Roman"/>
              </a:rPr>
              <a:t> Notebook for coding and model development, with Python as the programming language. While the contexts do not specify the hardware used, deep learning tasks typically require powerful GPUs for efficient training of models, especially with large datasets.</a:t>
            </a:r>
            <a:endParaRPr lang="en-US" sz="2000"/>
          </a:p>
          <a:p>
            <a:pPr marL="342900" indent="-342900">
              <a:lnSpc>
                <a:spcPct val="107000"/>
              </a:lnSpc>
              <a:spcBef>
                <a:spcPts val="0"/>
              </a:spcBef>
              <a:buSzPts val="2000"/>
            </a:pPr>
            <a:r>
              <a:rPr lang="en-US" sz="1900" b="1">
                <a:cs typeface="Times New Roman"/>
              </a:rPr>
              <a:t>Dataset Accuracy :</a:t>
            </a:r>
            <a:r>
              <a:rPr lang="en-US" sz="2000">
                <a:cs typeface="Times New Roman"/>
              </a:rPr>
              <a:t>The MobileNetV2 model achieved an impressive accuracy of 92% on the test set, indicating its effectiveness in identifying children with autism based on facial landmark detection.</a:t>
            </a:r>
          </a:p>
        </p:txBody>
      </p:sp>
    </p:spTree>
    <p:extLst>
      <p:ext uri="{BB962C8B-B14F-4D97-AF65-F5344CB8AC3E}">
        <p14:creationId xmlns:p14="http://schemas.microsoft.com/office/powerpoint/2010/main" val="565194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669471" y="321585"/>
            <a:ext cx="10515600" cy="67990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C0066"/>
              </a:buClr>
              <a:buSzPts val="3600"/>
              <a:buFont typeface="Times New Roman"/>
              <a:buNone/>
            </a:pPr>
            <a:r>
              <a:rPr lang="en-US" sz="3600" b="1">
                <a:solidFill>
                  <a:srgbClr val="CC0066"/>
                </a:solidFill>
                <a:latin typeface="Times New Roman"/>
                <a:ea typeface="Times New Roman"/>
                <a:cs typeface="Times New Roman"/>
                <a:sym typeface="Times New Roman"/>
              </a:rPr>
              <a:t>Machine Learning Model</a:t>
            </a:r>
            <a:endParaRPr sz="3600"/>
          </a:p>
        </p:txBody>
      </p:sp>
      <p:graphicFrame>
        <p:nvGraphicFramePr>
          <p:cNvPr id="275" name="Google Shape;275;p43"/>
          <p:cNvGraphicFramePr/>
          <p:nvPr>
            <p:extLst>
              <p:ext uri="{D42A27DB-BD31-4B8C-83A1-F6EECF244321}">
                <p14:modId xmlns:p14="http://schemas.microsoft.com/office/powerpoint/2010/main" val="268209042"/>
              </p:ext>
            </p:extLst>
          </p:nvPr>
        </p:nvGraphicFramePr>
        <p:xfrm>
          <a:off x="3430731" y="1373869"/>
          <a:ext cx="4206250" cy="2021880"/>
        </p:xfrm>
        <a:graphic>
          <a:graphicData uri="http://schemas.openxmlformats.org/drawingml/2006/table">
            <a:tbl>
              <a:tblPr firstRow="1" bandRow="1">
                <a:noFill/>
                <a:tableStyleId>{22D3DBCC-7CA8-4B24-86E0-B07BA6D18E8C}</a:tableStyleId>
              </a:tblPr>
              <a:tblGrid>
                <a:gridCol w="2103125">
                  <a:extLst>
                    <a:ext uri="{9D8B030D-6E8A-4147-A177-3AD203B41FA5}">
                      <a16:colId xmlns:a16="http://schemas.microsoft.com/office/drawing/2014/main" val="20000"/>
                    </a:ext>
                  </a:extLst>
                </a:gridCol>
                <a:gridCol w="210312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1800">
                          <a:latin typeface="Times New Roman"/>
                          <a:ea typeface="Times New Roman"/>
                          <a:cs typeface="Times New Roman"/>
                          <a:sym typeface="Times New Roman"/>
                        </a:rPr>
                        <a:t>Algorithm Name</a:t>
                      </a:r>
                      <a:endParaRPr/>
                    </a:p>
                  </a:txBody>
                  <a:tcPr marL="91450" marR="91450" marT="45725" marB="45725"/>
                </a:tc>
                <a:tc>
                  <a:txBody>
                    <a:bodyPr/>
                    <a:lstStyle/>
                    <a:p>
                      <a:pPr marL="0" marR="0" lvl="0" indent="0" algn="ctr" rtl="0">
                        <a:spcBef>
                          <a:spcPts val="0"/>
                        </a:spcBef>
                        <a:spcAft>
                          <a:spcPts val="0"/>
                        </a:spcAft>
                        <a:buNone/>
                      </a:pPr>
                      <a:r>
                        <a:rPr lang="en-US" sz="1800">
                          <a:latin typeface="Times New Roman"/>
                          <a:ea typeface="Times New Roman"/>
                          <a:cs typeface="Times New Roman"/>
                          <a:sym typeface="Times New Roman"/>
                        </a:rPr>
                        <a:t>Student contributed</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a:latin typeface="Times New Roman"/>
                          <a:ea typeface="Times New Roman"/>
                          <a:cs typeface="Times New Roman"/>
                        </a:rPr>
                        <a:t>CNN + LSTM</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a:latin typeface="Times New Roman"/>
                          <a:ea typeface="Times New Roman"/>
                          <a:cs typeface="Times New Roman"/>
                        </a:rPr>
                        <a:t>Abineha </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a:latin typeface="Times New Roman"/>
                          <a:ea typeface="Times New Roman"/>
                          <a:cs typeface="Times New Roman"/>
                        </a:rPr>
                        <a:t>3D CNN </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a:latin typeface="Times New Roman"/>
                          <a:ea typeface="Times New Roman"/>
                          <a:cs typeface="Times New Roman"/>
                        </a:rPr>
                        <a:t>Naveen</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a:latin typeface="Times New Roman"/>
                          <a:ea typeface="Times New Roman"/>
                          <a:cs typeface="Times New Roman"/>
                        </a:rPr>
                        <a:t>Bag of visual words model</a:t>
                      </a:r>
                      <a:endParaRPr lang="en-US" sz="180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a:latin typeface="Times New Roman"/>
                          <a:ea typeface="Times New Roman"/>
                          <a:cs typeface="Times New Roman"/>
                        </a:rPr>
                        <a:t>Vaishnavi</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bl>
          </a:graphicData>
        </a:graphic>
      </p:graphicFrame>
      <p:sp>
        <p:nvSpPr>
          <p:cNvPr id="276" name="Google Shape;276;p43"/>
          <p:cNvSpPr txBox="1"/>
          <p:nvPr/>
        </p:nvSpPr>
        <p:spPr>
          <a:xfrm>
            <a:off x="990600" y="4044043"/>
            <a:ext cx="923522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Provide diagram, procedure, results with/ without hyperparameter tuning.</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Sample of result can be seen in next slide. </a:t>
            </a:r>
            <a:endParaRPr/>
          </a:p>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Comparison table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669471" y="321585"/>
            <a:ext cx="10515600" cy="679902"/>
          </a:xfrm>
          <a:prstGeom prst="rect">
            <a:avLst/>
          </a:prstGeom>
          <a:noFill/>
          <a:ln>
            <a:noFill/>
          </a:ln>
        </p:spPr>
        <p:txBody>
          <a:bodyPr spcFirstLastPara="1" wrap="square" lIns="91425" tIns="45700" rIns="91425" bIns="45700" anchor="ctr" anchorCtr="0">
            <a:normAutofit/>
          </a:bodyPr>
          <a:lstStyle/>
          <a:p>
            <a:pPr marL="742950" indent="-742950">
              <a:buClr>
                <a:srgbClr val="CC0066"/>
              </a:buClr>
              <a:buSzPts val="3600"/>
              <a:buAutoNum type="arabicPeriod"/>
            </a:pPr>
            <a:r>
              <a:rPr lang="en-US" sz="3600" b="1">
                <a:solidFill>
                  <a:srgbClr val="CC0066"/>
                </a:solidFill>
                <a:latin typeface="Times New Roman"/>
                <a:cs typeface="Times New Roman"/>
              </a:rPr>
              <a:t>CNN+LSTM</a:t>
            </a:r>
          </a:p>
        </p:txBody>
      </p:sp>
      <p:sp>
        <p:nvSpPr>
          <p:cNvPr id="276" name="Google Shape;276;p43"/>
          <p:cNvSpPr txBox="1"/>
          <p:nvPr/>
        </p:nvSpPr>
        <p:spPr>
          <a:xfrm>
            <a:off x="672296" y="1295056"/>
            <a:ext cx="923522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Provide diagram, procedure, results with/ without hyperparameter tuning.</a:t>
            </a:r>
            <a:endParaRPr>
              <a:solidFill>
                <a:schemeClr val="dk1"/>
              </a:solidFill>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Sample of result can be seen in next slide.</a:t>
            </a:r>
            <a:endParaRPr>
              <a:solidFill>
                <a:schemeClr val="dk1"/>
              </a:solidFill>
            </a:endParaRPr>
          </a:p>
        </p:txBody>
      </p:sp>
      <p:sp>
        <p:nvSpPr>
          <p:cNvPr id="3" name="TextBox 2">
            <a:extLst>
              <a:ext uri="{FF2B5EF4-FFF2-40B4-BE49-F238E27FC236}">
                <a16:creationId xmlns:a16="http://schemas.microsoft.com/office/drawing/2014/main" id="{E2FEF44E-27CE-9C85-C67F-4A7425CA6E33}"/>
              </a:ext>
            </a:extLst>
          </p:cNvPr>
          <p:cNvSpPr txBox="1"/>
          <p:nvPr/>
        </p:nvSpPr>
        <p:spPr>
          <a:xfrm>
            <a:off x="740779" y="2120097"/>
            <a:ext cx="1071043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1.intro (cv n </a:t>
            </a:r>
            <a:r>
              <a:rPr lang="en-US" dirty="0" err="1"/>
              <a:t>ur</a:t>
            </a:r>
            <a:r>
              <a:rPr lang="en-US" dirty="0"/>
              <a:t> </a:t>
            </a:r>
            <a:r>
              <a:rPr lang="en-US" dirty="0" err="1"/>
              <a:t>perspectv</a:t>
            </a:r>
            <a:r>
              <a:rPr lang="en-US" dirty="0"/>
              <a:t>- what is cv )</a:t>
            </a:r>
          </a:p>
          <a:p>
            <a:r>
              <a:rPr lang="en-US" dirty="0"/>
              <a:t>2.dl in cv why +what+ how it solves our problem  (analytical, </a:t>
            </a:r>
            <a:r>
              <a:rPr lang="en-US" dirty="0" err="1"/>
              <a:t>reserch</a:t>
            </a:r>
            <a:r>
              <a:rPr lang="en-US" dirty="0"/>
              <a:t> </a:t>
            </a:r>
            <a:r>
              <a:rPr lang="en-US" dirty="0" err="1"/>
              <a:t>qs</a:t>
            </a:r>
            <a:r>
              <a:rPr lang="en-US" dirty="0"/>
              <a:t> )</a:t>
            </a:r>
          </a:p>
          <a:p>
            <a:r>
              <a:rPr lang="en-US" dirty="0"/>
              <a:t>3.3 papers </a:t>
            </a:r>
            <a:r>
              <a:rPr lang="en-US" dirty="0" err="1"/>
              <a:t>wrt</a:t>
            </a:r>
            <a:r>
              <a:rPr lang="en-US" dirty="0"/>
              <a:t> model per person (cv research for </a:t>
            </a:r>
            <a:r>
              <a:rPr lang="en-US" dirty="0" err="1"/>
              <a:t>partcular</a:t>
            </a:r>
            <a:r>
              <a:rPr lang="en-US" dirty="0"/>
              <a:t> arch, what distance n geometric related prob cv solves )</a:t>
            </a:r>
          </a:p>
          <a:p>
            <a:r>
              <a:rPr lang="en-US" dirty="0"/>
              <a:t>4.wrt features describe your model + what special </a:t>
            </a:r>
            <a:r>
              <a:rPr lang="en-US" dirty="0" err="1"/>
              <a:t>abt</a:t>
            </a:r>
            <a:r>
              <a:rPr lang="en-US" dirty="0"/>
              <a:t> arch + methodology of arch + why u chose </a:t>
            </a:r>
            <a:r>
              <a:rPr lang="en-US" dirty="0" err="1"/>
              <a:t>wrt</a:t>
            </a:r>
            <a:r>
              <a:rPr lang="en-US" dirty="0"/>
              <a:t> to prob</a:t>
            </a:r>
          </a:p>
          <a:p>
            <a:r>
              <a:rPr lang="en-US" dirty="0"/>
              <a:t>5.cv related approach for </a:t>
            </a:r>
            <a:r>
              <a:rPr lang="en-US" dirty="0" err="1"/>
              <a:t>ur</a:t>
            </a:r>
            <a:r>
              <a:rPr lang="en-US" dirty="0"/>
              <a:t> appl. (if exist cite+ their conclusion) </a:t>
            </a:r>
          </a:p>
          <a:p>
            <a:r>
              <a:rPr lang="en-US" dirty="0"/>
              <a:t>6.diagram+steps of </a:t>
            </a:r>
            <a:r>
              <a:rPr lang="en-US" dirty="0" err="1"/>
              <a:t>algorithm+parameters+values</a:t>
            </a:r>
            <a:r>
              <a:rPr lang="en-US" dirty="0"/>
              <a:t> </a:t>
            </a:r>
          </a:p>
          <a:p>
            <a:r>
              <a:rPr lang="en-US" dirty="0"/>
              <a:t>7.why arch </a:t>
            </a:r>
            <a:r>
              <a:rPr lang="en-US" dirty="0" err="1"/>
              <a:t>wrt</a:t>
            </a:r>
            <a:r>
              <a:rPr lang="en-US" dirty="0"/>
              <a:t> dataset </a:t>
            </a:r>
          </a:p>
          <a:p>
            <a:r>
              <a:rPr lang="en-US" dirty="0"/>
              <a:t>8.proposed + modification hyper para tuning </a:t>
            </a:r>
          </a:p>
          <a:p>
            <a:r>
              <a:rPr lang="en-US" dirty="0"/>
              <a:t>9.metrics + why+ why not others+ common across 3 of us to compare formula of the metrics</a:t>
            </a:r>
          </a:p>
        </p:txBody>
      </p:sp>
    </p:spTree>
    <p:extLst>
      <p:ext uri="{BB962C8B-B14F-4D97-AF65-F5344CB8AC3E}">
        <p14:creationId xmlns:p14="http://schemas.microsoft.com/office/powerpoint/2010/main" val="4054621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669471" y="321585"/>
            <a:ext cx="10515600" cy="679902"/>
          </a:xfrm>
          <a:prstGeom prst="rect">
            <a:avLst/>
          </a:prstGeom>
          <a:noFill/>
          <a:ln>
            <a:noFill/>
          </a:ln>
        </p:spPr>
        <p:txBody>
          <a:bodyPr spcFirstLastPara="1" wrap="square" lIns="91425" tIns="45700" rIns="91425" bIns="45700" anchor="ctr" anchorCtr="0">
            <a:normAutofit/>
          </a:bodyPr>
          <a:lstStyle/>
          <a:p>
            <a:pPr>
              <a:buClr>
                <a:srgbClr val="CC0066"/>
              </a:buClr>
              <a:buSzPts val="3600"/>
            </a:pPr>
            <a:r>
              <a:rPr lang="en-US" sz="3600" b="1" dirty="0">
                <a:solidFill>
                  <a:srgbClr val="CC0066"/>
                </a:solidFill>
                <a:latin typeface="Times New Roman"/>
                <a:cs typeface="Times New Roman"/>
              </a:rPr>
              <a:t>2.     3D CNN</a:t>
            </a:r>
          </a:p>
        </p:txBody>
      </p:sp>
      <p:sp>
        <p:nvSpPr>
          <p:cNvPr id="276" name="Google Shape;276;p43"/>
          <p:cNvSpPr txBox="1"/>
          <p:nvPr/>
        </p:nvSpPr>
        <p:spPr>
          <a:xfrm>
            <a:off x="672296" y="1295056"/>
            <a:ext cx="923522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chemeClr val="dk1"/>
                </a:solidFill>
                <a:latin typeface="Times New Roman"/>
                <a:ea typeface="Times New Roman"/>
                <a:cs typeface="Times New Roman"/>
                <a:sym typeface="Times New Roman"/>
              </a:rPr>
              <a:t>Provide diagram, procedure, results with/ without hyperparameter tuning.</a:t>
            </a:r>
            <a:endParaRPr>
              <a:solidFill>
                <a:schemeClr val="dk1"/>
              </a:solidFill>
            </a:endParaRPr>
          </a:p>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Sample of result can be seen in next slide.</a:t>
            </a:r>
            <a:endParaRPr dirty="0">
              <a:solidFill>
                <a:schemeClr val="dk1"/>
              </a:solidFill>
            </a:endParaRPr>
          </a:p>
        </p:txBody>
      </p:sp>
    </p:spTree>
    <p:extLst>
      <p:ext uri="{BB962C8B-B14F-4D97-AF65-F5344CB8AC3E}">
        <p14:creationId xmlns:p14="http://schemas.microsoft.com/office/powerpoint/2010/main" val="1984598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669471" y="321585"/>
            <a:ext cx="10515600" cy="679902"/>
          </a:xfrm>
          <a:prstGeom prst="rect">
            <a:avLst/>
          </a:prstGeom>
          <a:noFill/>
          <a:ln>
            <a:noFill/>
          </a:ln>
        </p:spPr>
        <p:txBody>
          <a:bodyPr spcFirstLastPara="1" wrap="square" lIns="91425" tIns="45700" rIns="91425" bIns="45700" anchor="ctr" anchorCtr="0">
            <a:normAutofit/>
          </a:bodyPr>
          <a:lstStyle/>
          <a:p>
            <a:pPr>
              <a:buClr>
                <a:srgbClr val="CC0066"/>
              </a:buClr>
              <a:buSzPts val="3600"/>
            </a:pPr>
            <a:r>
              <a:rPr lang="en-US" sz="3600" b="1" dirty="0">
                <a:solidFill>
                  <a:srgbClr val="CC0066"/>
                </a:solidFill>
                <a:latin typeface="Times New Roman"/>
                <a:cs typeface="Times New Roman"/>
              </a:rPr>
              <a:t>3.    BOW</a:t>
            </a:r>
            <a:endParaRPr lang="en-US" dirty="0"/>
          </a:p>
        </p:txBody>
      </p:sp>
      <p:sp>
        <p:nvSpPr>
          <p:cNvPr id="276" name="Google Shape;276;p43"/>
          <p:cNvSpPr txBox="1"/>
          <p:nvPr/>
        </p:nvSpPr>
        <p:spPr>
          <a:xfrm>
            <a:off x="672296" y="1295056"/>
            <a:ext cx="923522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chemeClr val="dk1"/>
                </a:solidFill>
                <a:latin typeface="Times New Roman"/>
                <a:ea typeface="Times New Roman"/>
                <a:cs typeface="Times New Roman"/>
                <a:sym typeface="Times New Roman"/>
              </a:rPr>
              <a:t>Provide diagram, procedure, results with/ without hyperparameter tuning.</a:t>
            </a:r>
            <a:endParaRPr dirty="0">
              <a:solidFill>
                <a:schemeClr val="dk1"/>
              </a:solidFill>
            </a:endParaRPr>
          </a:p>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Sample of result can be seen in next slide.</a:t>
            </a:r>
            <a:endParaRPr dirty="0">
              <a:solidFill>
                <a:schemeClr val="dk1"/>
              </a:solidFill>
            </a:endParaRPr>
          </a:p>
        </p:txBody>
      </p:sp>
    </p:spTree>
    <p:extLst>
      <p:ext uri="{BB962C8B-B14F-4D97-AF65-F5344CB8AC3E}">
        <p14:creationId xmlns:p14="http://schemas.microsoft.com/office/powerpoint/2010/main" val="1142913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3934EB-B021-135E-CDCD-EFF5B3A37EB1}"/>
              </a:ext>
            </a:extLst>
          </p:cNvPr>
          <p:cNvSpPr txBox="1"/>
          <p:nvPr/>
        </p:nvSpPr>
        <p:spPr>
          <a:xfrm>
            <a:off x="1753564" y="808299"/>
            <a:ext cx="593588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1.intro </a:t>
            </a:r>
          </a:p>
          <a:p>
            <a:r>
              <a:rPr lang="en-US"/>
              <a:t>2.what is cv dl in cv why +what+ how it solves our problem </a:t>
            </a:r>
          </a:p>
          <a:p>
            <a:r>
              <a:rPr lang="en-US"/>
              <a:t>3.3 papers </a:t>
            </a:r>
            <a:r>
              <a:rPr lang="en-US" err="1"/>
              <a:t>wrt</a:t>
            </a:r>
            <a:r>
              <a:rPr lang="en-US"/>
              <a:t> model per person </a:t>
            </a:r>
          </a:p>
          <a:p>
            <a:r>
              <a:rPr lang="en-US"/>
              <a:t>4.wrt features describe your model + what special </a:t>
            </a:r>
            <a:r>
              <a:rPr lang="en-US" err="1"/>
              <a:t>abt</a:t>
            </a:r>
            <a:r>
              <a:rPr lang="en-US"/>
              <a:t> arch </a:t>
            </a:r>
          </a:p>
          <a:p>
            <a:r>
              <a:rPr lang="en-US"/>
              <a:t>5.cv related approach for </a:t>
            </a:r>
            <a:r>
              <a:rPr lang="en-US" err="1"/>
              <a:t>ur</a:t>
            </a:r>
            <a:r>
              <a:rPr lang="en-US"/>
              <a:t> appl. (if exist cite+ their conclusion) 6.diagram+steps of </a:t>
            </a:r>
            <a:r>
              <a:rPr lang="en-US" err="1"/>
              <a:t>algorithm+parameters+values</a:t>
            </a:r>
            <a:r>
              <a:rPr lang="en-US"/>
              <a:t> </a:t>
            </a:r>
          </a:p>
          <a:p>
            <a:r>
              <a:rPr lang="en-US"/>
              <a:t>7.why arch </a:t>
            </a:r>
            <a:r>
              <a:rPr lang="en-US" err="1"/>
              <a:t>wrt</a:t>
            </a:r>
            <a:r>
              <a:rPr lang="en-US"/>
              <a:t> dataset </a:t>
            </a:r>
          </a:p>
          <a:p>
            <a:r>
              <a:rPr lang="en-US"/>
              <a:t>8.proposed + modification hyper para tuning </a:t>
            </a:r>
          </a:p>
          <a:p>
            <a:r>
              <a:rPr lang="en-US"/>
              <a:t>9.metrics + why+ why not others+ common across 3 of us to compare formula of the metrics</a:t>
            </a:r>
          </a:p>
        </p:txBody>
      </p:sp>
    </p:spTree>
    <p:extLst>
      <p:ext uri="{BB962C8B-B14F-4D97-AF65-F5344CB8AC3E}">
        <p14:creationId xmlns:p14="http://schemas.microsoft.com/office/powerpoint/2010/main" val="19679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6"/>
          <p:cNvSpPr txBox="1">
            <a:spLocks noGrp="1"/>
          </p:cNvSpPr>
          <p:nvPr>
            <p:ph type="title"/>
          </p:nvPr>
        </p:nvSpPr>
        <p:spPr>
          <a:xfrm>
            <a:off x="538843" y="370570"/>
            <a:ext cx="10515600" cy="51661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C0066"/>
              </a:buClr>
              <a:buSzPct val="100000"/>
              <a:buFont typeface="Times New Roman"/>
              <a:buNone/>
            </a:pPr>
            <a:r>
              <a:rPr lang="en-US" sz="3600" b="1">
                <a:solidFill>
                  <a:srgbClr val="CC0066"/>
                </a:solidFill>
                <a:latin typeface="Times New Roman"/>
                <a:ea typeface="Times New Roman"/>
                <a:cs typeface="Times New Roman"/>
                <a:sym typeface="Times New Roman"/>
              </a:rPr>
              <a:t>References</a:t>
            </a:r>
            <a:endParaRPr sz="3600"/>
          </a:p>
        </p:txBody>
      </p:sp>
      <p:sp>
        <p:nvSpPr>
          <p:cNvPr id="370" name="Google Shape;370;p56"/>
          <p:cNvSpPr txBox="1">
            <a:spLocks noGrp="1"/>
          </p:cNvSpPr>
          <p:nvPr>
            <p:ph type="body" idx="1"/>
          </p:nvPr>
        </p:nvSpPr>
        <p:spPr>
          <a:xfrm>
            <a:off x="604158" y="1128939"/>
            <a:ext cx="10515600" cy="4351338"/>
          </a:xfrm>
          <a:prstGeom prst="rect">
            <a:avLst/>
          </a:prstGeom>
          <a:noFill/>
          <a:ln>
            <a:noFill/>
          </a:ln>
        </p:spPr>
        <p:txBody>
          <a:bodyPr spcFirstLastPara="1" wrap="square" lIns="91425" tIns="45700" rIns="91425" bIns="45700" anchor="t" anchorCtr="0">
            <a:normAutofit/>
          </a:bodyPr>
          <a:lstStyle/>
          <a:p>
            <a:pPr marL="227965" indent="-215265">
              <a:buSzPts val="1800"/>
            </a:pPr>
            <a:r>
              <a:rPr lang="en-US" sz="1800"/>
              <a:t>Abid Ali, Farhood F Negin, Francois F Bremond, Susanne </a:t>
            </a:r>
            <a:r>
              <a:rPr lang="en-US" sz="1800" err="1"/>
              <a:t>Thümmler</a:t>
            </a:r>
            <a:r>
              <a:rPr lang="en-US" sz="1800"/>
              <a:t>. Video-based Behavior Understanding of Children for Objective Diagnosis of Autism. VISAPP 2022 - 17th International Conference on Computer Vision Theory and Applications, Feb 2022, Online, France. ⟨hal-03447060⟩</a:t>
            </a:r>
            <a:endParaRPr lang="en-US"/>
          </a:p>
          <a:p>
            <a:pPr marL="227965" lvl="0" indent="-215265" algn="l">
              <a:lnSpc>
                <a:spcPct val="90000"/>
              </a:lnSpc>
              <a:spcBef>
                <a:spcPts val="1000"/>
              </a:spcBef>
              <a:spcAft>
                <a:spcPts val="0"/>
              </a:spcAft>
              <a:buClr>
                <a:schemeClr val="dk1"/>
              </a:buClr>
              <a:buSzPts val="1800"/>
              <a:buChar char="•"/>
            </a:pPr>
            <a:r>
              <a:rPr lang="en-US" sz="1800">
                <a:latin typeface="Calibri"/>
                <a:cs typeface="Times New Roman"/>
              </a:rPr>
              <a:t>S. S. Rajagopalan, A. Dhall and R. Goecke, "Self-Stimulatory </a:t>
            </a:r>
            <a:r>
              <a:rPr lang="en-US" sz="1800" err="1">
                <a:latin typeface="Calibri"/>
                <a:cs typeface="Times New Roman"/>
              </a:rPr>
              <a:t>behaviors</a:t>
            </a:r>
            <a:r>
              <a:rPr lang="en-US" sz="1800">
                <a:latin typeface="Calibri"/>
                <a:cs typeface="Times New Roman"/>
              </a:rPr>
              <a:t> in the Wild for Autism Diagnosis," 2013 IEEE International Conference on Computer Vision Workshops, Sydney, NSW, Australia, 2013, pp. 755-761, </a:t>
            </a:r>
            <a:r>
              <a:rPr lang="en-US" sz="1800" err="1">
                <a:latin typeface="Calibri"/>
                <a:cs typeface="Times New Roman"/>
              </a:rPr>
              <a:t>doi</a:t>
            </a:r>
            <a:r>
              <a:rPr lang="en-US" sz="1800">
                <a:latin typeface="Calibri"/>
                <a:cs typeface="Times New Roman"/>
              </a:rPr>
              <a:t>: 10.1109/ICCVW.2013.103. </a:t>
            </a:r>
          </a:p>
          <a:p>
            <a:pPr marL="227965" lvl="0" indent="-215265" algn="l">
              <a:lnSpc>
                <a:spcPct val="90000"/>
              </a:lnSpc>
              <a:spcBef>
                <a:spcPts val="1000"/>
              </a:spcBef>
              <a:spcAft>
                <a:spcPts val="0"/>
              </a:spcAft>
              <a:buClr>
                <a:schemeClr val="dk1"/>
              </a:buClr>
              <a:buSzPts val="1800"/>
            </a:pPr>
            <a:endParaRPr lang="en-US" sz="1800">
              <a:ea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838200" y="365127"/>
            <a:ext cx="10515600" cy="62547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C0066"/>
              </a:buClr>
              <a:buSzPts val="3600"/>
              <a:buFont typeface="Times New Roman"/>
              <a:buNone/>
            </a:pPr>
            <a:r>
              <a:rPr lang="en-US" sz="3600" b="1">
                <a:solidFill>
                  <a:srgbClr val="CC0066"/>
                </a:solidFill>
                <a:latin typeface="Times New Roman"/>
                <a:ea typeface="Times New Roman"/>
                <a:cs typeface="Times New Roman"/>
                <a:sym typeface="Times New Roman"/>
              </a:rPr>
              <a:t>Problem Statement</a:t>
            </a:r>
            <a:endParaRPr sz="3600"/>
          </a:p>
        </p:txBody>
      </p:sp>
      <p:sp>
        <p:nvSpPr>
          <p:cNvPr id="237" name="Google Shape;237;p37"/>
          <p:cNvSpPr txBox="1">
            <a:spLocks noGrp="1"/>
          </p:cNvSpPr>
          <p:nvPr>
            <p:ph type="body" idx="1"/>
          </p:nvPr>
        </p:nvSpPr>
        <p:spPr>
          <a:xfrm>
            <a:off x="838200" y="1103240"/>
            <a:ext cx="10515600" cy="4351338"/>
          </a:xfrm>
          <a:prstGeom prst="rect">
            <a:avLst/>
          </a:prstGeom>
          <a:noFill/>
          <a:ln>
            <a:noFill/>
          </a:ln>
        </p:spPr>
        <p:txBody>
          <a:bodyPr spcFirstLastPara="1" wrap="square" lIns="91425" tIns="45700" rIns="91425" bIns="45700" anchor="t" anchorCtr="0">
            <a:normAutofit/>
          </a:bodyPr>
          <a:lstStyle/>
          <a:p>
            <a:pPr marL="0" indent="0">
              <a:spcBef>
                <a:spcPts val="0"/>
              </a:spcBef>
              <a:buSzPts val="1800"/>
              <a:buNone/>
            </a:pPr>
            <a:endParaRPr lang="en-US" sz="1800">
              <a:latin typeface="Arial"/>
              <a:ea typeface="Times New Roman"/>
              <a:cs typeface="Times New Roman"/>
              <a:sym typeface="Times New Roman"/>
            </a:endParaRPr>
          </a:p>
          <a:p>
            <a:pPr indent="-457200">
              <a:buSzPts val="1800"/>
              <a:buAutoNum type="arabicPeriod"/>
            </a:pPr>
            <a:r>
              <a:rPr lang="en-US" sz="1800">
                <a:latin typeface="Arial"/>
                <a:ea typeface="Times New Roman"/>
                <a:cs typeface="Times New Roman"/>
                <a:sym typeface="Times New Roman"/>
              </a:rPr>
              <a:t>Develop an automated system for detecting and analyzing self-stimulatory behaviors in children with Autism Spectrum Disorder (ASD) through the analysis of video footage. The system understands the patterns of behaviors such as arm flapping, head banging, and spinning and provides the doctors with a detailed behavior analysis of patients.</a:t>
            </a:r>
            <a:endParaRPr lang="en-US">
              <a:latin typeface="Arial"/>
            </a:endParaRPr>
          </a:p>
          <a:p>
            <a:pPr indent="-457200">
              <a:buSzPts val="1800"/>
              <a:buAutoNum type="arabicPeriod"/>
            </a:pPr>
            <a:r>
              <a:rPr lang="en-US" sz="1800">
                <a:latin typeface="Arial"/>
                <a:ea typeface="Times New Roman"/>
                <a:cs typeface="Times New Roman"/>
                <a:sym typeface="Times New Roman"/>
              </a:rPr>
              <a:t>Utilize pose estimation algorithms and motion analysis techniques to extract relevant features from the video frames. Train machine learning models, such as Convolutional Neural Networks (CNNs) and Recurrent Neural Networks (RNNs), to detect and classify self-stimulatory behaviors</a:t>
            </a:r>
            <a:endParaRPr>
              <a:latin typeface="Arial"/>
            </a:endParaRPr>
          </a:p>
          <a:p>
            <a:pPr indent="-457200">
              <a:buSzPts val="1800"/>
              <a:buAutoNum type="arabicPeriod"/>
            </a:pPr>
            <a:r>
              <a:rPr lang="en-US" sz="1800">
                <a:latin typeface="Arial"/>
                <a:ea typeface="Times New Roman"/>
                <a:cs typeface="Times New Roman"/>
                <a:sym typeface="Times New Roman"/>
              </a:rPr>
              <a:t>The standard action recognition pipeline of interest point detection, feature extraction, generation of feature descriptors, model training and using it for recognition for a test video is to be followed on the dataset. </a:t>
            </a:r>
            <a:endParaRPr lang="en-US" sz="1800">
              <a:latin typeface="Arial"/>
              <a:ea typeface="Times New Roman"/>
              <a:cs typeface="Times New Roman"/>
            </a:endParaRPr>
          </a:p>
          <a:p>
            <a:pPr indent="-457200">
              <a:buSzPts val="1800"/>
              <a:buAutoNum type="arabicPeriod"/>
            </a:pPr>
            <a:r>
              <a:rPr lang="en-US" sz="1800">
                <a:latin typeface="Arial"/>
                <a:ea typeface="Times New Roman"/>
                <a:cs typeface="Times New Roman"/>
                <a:sym typeface="Times New Roman"/>
              </a:rPr>
              <a:t>The well-known Space Time Interest Points (STIP) employed with Harris3D detectors in a Bag Of Words (BOW) framework is to be used to train a 3-class classifier. The three classes are arm flapping, head banging and spinning corresponding to the videos in the dataset.</a:t>
            </a:r>
            <a:endParaRPr lang="en-US" sz="1800">
              <a:latin typeface="Arial"/>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8597F-4E72-0683-5238-C5F585B5BA53}"/>
              </a:ext>
            </a:extLst>
          </p:cNvPr>
          <p:cNvSpPr>
            <a:spLocks noGrp="1"/>
          </p:cNvSpPr>
          <p:nvPr>
            <p:ph type="title"/>
          </p:nvPr>
        </p:nvSpPr>
        <p:spPr>
          <a:xfrm>
            <a:off x="1184564" y="-165963"/>
            <a:ext cx="9845964" cy="979200"/>
          </a:xfrm>
        </p:spPr>
        <p:txBody>
          <a:bodyPr>
            <a:normAutofit/>
          </a:bodyPr>
          <a:lstStyle/>
          <a:p>
            <a:pPr algn="ctr"/>
            <a:r>
              <a:rPr lang="en-US" sz="3200">
                <a:solidFill>
                  <a:srgbClr val="BA0274"/>
                </a:solidFill>
                <a:latin typeface="Times New Roman"/>
              </a:rPr>
              <a:t>Advantages</a:t>
            </a:r>
            <a:r>
              <a:rPr lang="en-US" sz="3200">
                <a:solidFill>
                  <a:srgbClr val="D4007B"/>
                </a:solidFill>
                <a:latin typeface="Times New Roman"/>
              </a:rPr>
              <a:t> and Limitations</a:t>
            </a:r>
            <a:endParaRPr lang="en-US"/>
          </a:p>
        </p:txBody>
      </p:sp>
      <p:graphicFrame>
        <p:nvGraphicFramePr>
          <p:cNvPr id="4" name="Table 3">
            <a:extLst>
              <a:ext uri="{FF2B5EF4-FFF2-40B4-BE49-F238E27FC236}">
                <a16:creationId xmlns:a16="http://schemas.microsoft.com/office/drawing/2014/main" id="{F07CD49F-2498-39B6-EF78-B5BCA8EEB5DB}"/>
              </a:ext>
            </a:extLst>
          </p:cNvPr>
          <p:cNvGraphicFramePr>
            <a:graphicFrameLocks noGrp="1"/>
          </p:cNvGraphicFramePr>
          <p:nvPr>
            <p:extLst>
              <p:ext uri="{D42A27DB-BD31-4B8C-83A1-F6EECF244321}">
                <p14:modId xmlns:p14="http://schemas.microsoft.com/office/powerpoint/2010/main" val="955286303"/>
              </p:ext>
            </p:extLst>
          </p:nvPr>
        </p:nvGraphicFramePr>
        <p:xfrm>
          <a:off x="-340" y="693406"/>
          <a:ext cx="12193790" cy="5478452"/>
        </p:xfrm>
        <a:graphic>
          <a:graphicData uri="http://schemas.openxmlformats.org/drawingml/2006/table">
            <a:tbl>
              <a:tblPr firstRow="1" bandRow="1">
                <a:tableStyleId>{7DF18680-E054-41AD-8BC1-D1AEF772440D}</a:tableStyleId>
              </a:tblPr>
              <a:tblGrid>
                <a:gridCol w="708172">
                  <a:extLst>
                    <a:ext uri="{9D8B030D-6E8A-4147-A177-3AD203B41FA5}">
                      <a16:colId xmlns:a16="http://schemas.microsoft.com/office/drawing/2014/main" val="861725223"/>
                    </a:ext>
                  </a:extLst>
                </a:gridCol>
                <a:gridCol w="1875347">
                  <a:extLst>
                    <a:ext uri="{9D8B030D-6E8A-4147-A177-3AD203B41FA5}">
                      <a16:colId xmlns:a16="http://schemas.microsoft.com/office/drawing/2014/main" val="4214141987"/>
                    </a:ext>
                  </a:extLst>
                </a:gridCol>
                <a:gridCol w="4708039">
                  <a:extLst>
                    <a:ext uri="{9D8B030D-6E8A-4147-A177-3AD203B41FA5}">
                      <a16:colId xmlns:a16="http://schemas.microsoft.com/office/drawing/2014/main" val="21887474"/>
                    </a:ext>
                  </a:extLst>
                </a:gridCol>
                <a:gridCol w="4902232">
                  <a:extLst>
                    <a:ext uri="{9D8B030D-6E8A-4147-A177-3AD203B41FA5}">
                      <a16:colId xmlns:a16="http://schemas.microsoft.com/office/drawing/2014/main" val="3119352631"/>
                    </a:ext>
                  </a:extLst>
                </a:gridCol>
              </a:tblGrid>
              <a:tr h="537628">
                <a:tc>
                  <a:txBody>
                    <a:bodyPr/>
                    <a:lstStyle/>
                    <a:p>
                      <a:pPr algn="ctr"/>
                      <a:r>
                        <a:rPr lang="en-US" sz="1600">
                          <a:latin typeface="Calibri"/>
                        </a:rPr>
                        <a:t>Sno</a:t>
                      </a:r>
                    </a:p>
                  </a:txBody>
                  <a:tcPr/>
                </a:tc>
                <a:tc>
                  <a:txBody>
                    <a:bodyPr/>
                    <a:lstStyle/>
                    <a:p>
                      <a:pPr algn="ctr"/>
                      <a:r>
                        <a:rPr lang="en-US" sz="1600">
                          <a:latin typeface="Calibri"/>
                        </a:rPr>
                        <a:t>Methodology </a:t>
                      </a:r>
                    </a:p>
                  </a:txBody>
                  <a:tcPr/>
                </a:tc>
                <a:tc>
                  <a:txBody>
                    <a:bodyPr/>
                    <a:lstStyle/>
                    <a:p>
                      <a:pPr algn="ctr"/>
                      <a:r>
                        <a:rPr lang="en-US" sz="1600">
                          <a:latin typeface="Calibri"/>
                        </a:rPr>
                        <a:t>Advantage</a:t>
                      </a:r>
                    </a:p>
                  </a:txBody>
                  <a:tcPr/>
                </a:tc>
                <a:tc>
                  <a:txBody>
                    <a:bodyPr/>
                    <a:lstStyle/>
                    <a:p>
                      <a:pPr algn="ctr"/>
                      <a:r>
                        <a:rPr lang="en-US" sz="1600">
                          <a:latin typeface="Calibri"/>
                        </a:rPr>
                        <a:t>Limitation</a:t>
                      </a:r>
                    </a:p>
                  </a:txBody>
                  <a:tcPr/>
                </a:tc>
                <a:extLst>
                  <a:ext uri="{0D108BD9-81ED-4DB2-BD59-A6C34878D82A}">
                    <a16:rowId xmlns:a16="http://schemas.microsoft.com/office/drawing/2014/main" val="1236719273"/>
                  </a:ext>
                </a:extLst>
              </a:tr>
              <a:tr h="566690">
                <a:tc>
                  <a:txBody>
                    <a:bodyPr/>
                    <a:lstStyle/>
                    <a:p>
                      <a:pPr lvl="0">
                        <a:buNone/>
                      </a:pPr>
                      <a:r>
                        <a:rPr lang="en-US" sz="1600">
                          <a:latin typeface="Calibri"/>
                        </a:rPr>
                        <a:t>1</a:t>
                      </a:r>
                    </a:p>
                  </a:txBody>
                  <a:tcPr/>
                </a:tc>
                <a:tc>
                  <a:txBody>
                    <a:bodyPr/>
                    <a:lstStyle/>
                    <a:p>
                      <a:pPr lvl="0">
                        <a:buNone/>
                      </a:pPr>
                      <a:r>
                        <a:rPr lang="en-US" sz="1600">
                          <a:latin typeface="Calibri"/>
                        </a:rPr>
                        <a:t>Data Minning</a:t>
                      </a:r>
                    </a:p>
                  </a:txBody>
                  <a:tcPr/>
                </a:tc>
                <a:tc>
                  <a:txBody>
                    <a:bodyPr/>
                    <a:lstStyle/>
                    <a:p>
                      <a:pPr lvl="0">
                        <a:buNone/>
                      </a:pPr>
                      <a:r>
                        <a:rPr lang="en-US" sz="1400" b="0" i="0" u="none" strike="noStrike" noProof="0">
                          <a:latin typeface="Calibri"/>
                        </a:rPr>
                        <a:t>Efficiently identifies patterns and trends in large datasets.</a:t>
                      </a:r>
                      <a:endParaRPr lang="en-US">
                        <a:latin typeface="Calibri"/>
                      </a:endParaRPr>
                    </a:p>
                  </a:txBody>
                  <a:tcPr/>
                </a:tc>
                <a:tc>
                  <a:txBody>
                    <a:bodyPr/>
                    <a:lstStyle/>
                    <a:p>
                      <a:pPr lvl="0">
                        <a:buNone/>
                      </a:pPr>
                      <a:r>
                        <a:rPr lang="en-US" sz="1400" b="0" i="0" u="none" strike="noStrike" noProof="0">
                          <a:latin typeface="Calibri"/>
                        </a:rPr>
                        <a:t>May not capture complex relationships and behaviors accurately.</a:t>
                      </a:r>
                      <a:endParaRPr lang="en-US">
                        <a:latin typeface="Calibri"/>
                      </a:endParaRPr>
                    </a:p>
                  </a:txBody>
                  <a:tcPr/>
                </a:tc>
                <a:extLst>
                  <a:ext uri="{0D108BD9-81ED-4DB2-BD59-A6C34878D82A}">
                    <a16:rowId xmlns:a16="http://schemas.microsoft.com/office/drawing/2014/main" val="536259002"/>
                  </a:ext>
                </a:extLst>
              </a:tr>
              <a:tr h="566690">
                <a:tc>
                  <a:txBody>
                    <a:bodyPr/>
                    <a:lstStyle/>
                    <a:p>
                      <a:pPr lvl="0">
                        <a:buNone/>
                      </a:pPr>
                      <a:r>
                        <a:rPr lang="en-US" sz="1600">
                          <a:latin typeface="Calibri"/>
                        </a:rPr>
                        <a:t>2</a:t>
                      </a:r>
                    </a:p>
                  </a:txBody>
                  <a:tcPr/>
                </a:tc>
                <a:tc>
                  <a:txBody>
                    <a:bodyPr/>
                    <a:lstStyle/>
                    <a:p>
                      <a:pPr lvl="0">
                        <a:buNone/>
                      </a:pPr>
                      <a:r>
                        <a:rPr lang="en-US" sz="1600">
                          <a:latin typeface="Calibri"/>
                        </a:rPr>
                        <a:t>Machine learning</a:t>
                      </a:r>
                    </a:p>
                  </a:txBody>
                  <a:tcPr/>
                </a:tc>
                <a:tc>
                  <a:txBody>
                    <a:bodyPr/>
                    <a:lstStyle/>
                    <a:p>
                      <a:pPr lvl="0">
                        <a:buNone/>
                      </a:pPr>
                      <a:r>
                        <a:rPr lang="en-US" sz="1400" b="0" i="0" u="none" strike="noStrike" noProof="0">
                          <a:latin typeface="Calibri"/>
                        </a:rPr>
                        <a:t>Learns from data to improve accuracy over time without being explicitly programmed.</a:t>
                      </a:r>
                      <a:endParaRPr lang="en-US">
                        <a:latin typeface="Calibri"/>
                      </a:endParaRPr>
                    </a:p>
                  </a:txBody>
                  <a:tcPr/>
                </a:tc>
                <a:tc>
                  <a:txBody>
                    <a:bodyPr/>
                    <a:lstStyle/>
                    <a:p>
                      <a:pPr lvl="0">
                        <a:buNone/>
                      </a:pPr>
                      <a:r>
                        <a:rPr lang="en-US" sz="1400" b="0" i="0" u="none" strike="noStrike" noProof="0">
                          <a:latin typeface="Calibri"/>
                        </a:rPr>
                        <a:t>Requires a large amount of labeled data for training.</a:t>
                      </a:r>
                    </a:p>
                  </a:txBody>
                  <a:tcPr/>
                </a:tc>
                <a:extLst>
                  <a:ext uri="{0D108BD9-81ED-4DB2-BD59-A6C34878D82A}">
                    <a16:rowId xmlns:a16="http://schemas.microsoft.com/office/drawing/2014/main" val="3510079647"/>
                  </a:ext>
                </a:extLst>
              </a:tr>
              <a:tr h="537628">
                <a:tc>
                  <a:txBody>
                    <a:bodyPr/>
                    <a:lstStyle/>
                    <a:p>
                      <a:pPr lvl="0">
                        <a:buNone/>
                      </a:pPr>
                      <a:r>
                        <a:rPr lang="en-US" sz="1600">
                          <a:latin typeface="Calibri"/>
                        </a:rPr>
                        <a:t>3</a:t>
                      </a:r>
                    </a:p>
                  </a:txBody>
                  <a:tcPr/>
                </a:tc>
                <a:tc>
                  <a:txBody>
                    <a:bodyPr/>
                    <a:lstStyle/>
                    <a:p>
                      <a:pPr lvl="0">
                        <a:buNone/>
                      </a:pPr>
                      <a:r>
                        <a:rPr lang="en-US" sz="1600">
                          <a:latin typeface="Calibri"/>
                        </a:rPr>
                        <a:t>Deep learning </a:t>
                      </a:r>
                    </a:p>
                  </a:txBody>
                  <a:tcPr/>
                </a:tc>
                <a:tc>
                  <a:txBody>
                    <a:bodyPr/>
                    <a:lstStyle/>
                    <a:p>
                      <a:pPr lvl="0">
                        <a:buNone/>
                      </a:pPr>
                      <a:r>
                        <a:rPr lang="en-US" sz="1400" b="0" i="0" u="none" strike="noStrike" noProof="0">
                          <a:latin typeface="Calibri"/>
                        </a:rPr>
                        <a:t>Handles complex patterns and high-dimensional data effectively.</a:t>
                      </a:r>
                      <a:endParaRPr lang="en-US">
                        <a:latin typeface="Calibri"/>
                      </a:endParaRPr>
                    </a:p>
                  </a:txBody>
                  <a:tcPr/>
                </a:tc>
                <a:tc>
                  <a:txBody>
                    <a:bodyPr/>
                    <a:lstStyle/>
                    <a:p>
                      <a:pPr lvl="0">
                        <a:buNone/>
                      </a:pPr>
                      <a:r>
                        <a:rPr lang="en-US" sz="1400" b="0" i="0" u="none" strike="noStrike" noProof="0">
                          <a:latin typeface="Calibri"/>
                        </a:rPr>
                        <a:t>High computational resources and large amounts of data are needed.</a:t>
                      </a:r>
                      <a:endParaRPr lang="en-US">
                        <a:latin typeface="Calibri"/>
                      </a:endParaRPr>
                    </a:p>
                  </a:txBody>
                  <a:tcPr/>
                </a:tc>
                <a:extLst>
                  <a:ext uri="{0D108BD9-81ED-4DB2-BD59-A6C34878D82A}">
                    <a16:rowId xmlns:a16="http://schemas.microsoft.com/office/drawing/2014/main" val="1520246426"/>
                  </a:ext>
                </a:extLst>
              </a:tr>
              <a:tr h="537628">
                <a:tc>
                  <a:txBody>
                    <a:bodyPr/>
                    <a:lstStyle/>
                    <a:p>
                      <a:pPr lvl="0">
                        <a:buNone/>
                      </a:pPr>
                      <a:r>
                        <a:rPr lang="en-US" sz="1600">
                          <a:latin typeface="Calibri"/>
                        </a:rPr>
                        <a:t>4</a:t>
                      </a:r>
                    </a:p>
                  </a:txBody>
                  <a:tcPr/>
                </a:tc>
                <a:tc>
                  <a:txBody>
                    <a:bodyPr/>
                    <a:lstStyle/>
                    <a:p>
                      <a:pPr lvl="0">
                        <a:buNone/>
                      </a:pPr>
                      <a:r>
                        <a:rPr lang="en-US" sz="1600">
                          <a:latin typeface="Calibri"/>
                        </a:rPr>
                        <a:t>Explainable AI</a:t>
                      </a:r>
                    </a:p>
                  </a:txBody>
                  <a:tcPr/>
                </a:tc>
                <a:tc>
                  <a:txBody>
                    <a:bodyPr/>
                    <a:lstStyle/>
                    <a:p>
                      <a:pPr lvl="0" algn="l">
                        <a:lnSpc>
                          <a:spcPct val="100000"/>
                        </a:lnSpc>
                        <a:spcBef>
                          <a:spcPts val="0"/>
                        </a:spcBef>
                        <a:spcAft>
                          <a:spcPts val="0"/>
                        </a:spcAft>
                        <a:buNone/>
                      </a:pPr>
                      <a:r>
                        <a:rPr lang="en-US">
                          <a:latin typeface="Calibri"/>
                        </a:rPr>
                        <a:t>Increases transparency and trust by providing insights into decision-making processes.</a:t>
                      </a:r>
                    </a:p>
                  </a:txBody>
                  <a:tcPr/>
                </a:tc>
                <a:tc>
                  <a:txBody>
                    <a:bodyPr/>
                    <a:lstStyle/>
                    <a:p>
                      <a:pPr lvl="0">
                        <a:buNone/>
                      </a:pPr>
                      <a:r>
                        <a:rPr lang="en-US" sz="1400" b="0" i="0" u="none" strike="noStrike" noProof="0">
                          <a:latin typeface="Calibri"/>
                        </a:rPr>
                        <a:t>May compromise on model accuracy and is often challenging to implement without reducing performance.</a:t>
                      </a:r>
                      <a:endParaRPr lang="en-US">
                        <a:latin typeface="Calibri"/>
                      </a:endParaRPr>
                    </a:p>
                  </a:txBody>
                  <a:tcPr/>
                </a:tc>
                <a:extLst>
                  <a:ext uri="{0D108BD9-81ED-4DB2-BD59-A6C34878D82A}">
                    <a16:rowId xmlns:a16="http://schemas.microsoft.com/office/drawing/2014/main" val="2082245004"/>
                  </a:ext>
                </a:extLst>
              </a:tr>
              <a:tr h="537628">
                <a:tc>
                  <a:txBody>
                    <a:bodyPr/>
                    <a:lstStyle/>
                    <a:p>
                      <a:pPr lvl="0">
                        <a:buNone/>
                      </a:pPr>
                      <a:r>
                        <a:rPr lang="en-US" sz="1600">
                          <a:latin typeface="Calibri"/>
                        </a:rPr>
                        <a:t>5</a:t>
                      </a:r>
                    </a:p>
                  </a:txBody>
                  <a:tcPr/>
                </a:tc>
                <a:tc>
                  <a:txBody>
                    <a:bodyPr/>
                    <a:lstStyle/>
                    <a:p>
                      <a:pPr lvl="0">
                        <a:buNone/>
                      </a:pPr>
                      <a:r>
                        <a:rPr lang="en-US" sz="1600">
                          <a:latin typeface="Calibri"/>
                        </a:rPr>
                        <a:t>Federated learning</a:t>
                      </a:r>
                    </a:p>
                  </a:txBody>
                  <a:tcPr/>
                </a:tc>
                <a:tc>
                  <a:txBody>
                    <a:bodyPr/>
                    <a:lstStyle/>
                    <a:p>
                      <a:pPr lvl="0">
                        <a:buNone/>
                      </a:pPr>
                      <a:r>
                        <a:rPr lang="en-US" sz="1400" b="0" i="0" u="none" strike="noStrike" noProof="0">
                          <a:latin typeface="Calibri"/>
                        </a:rPr>
                        <a:t>Enhances privacy by training models across decentralized devices or servers without sharing data.</a:t>
                      </a:r>
                      <a:endParaRPr lang="en-US">
                        <a:latin typeface="Calibri"/>
                      </a:endParaRPr>
                    </a:p>
                  </a:txBody>
                  <a:tcPr/>
                </a:tc>
                <a:tc>
                  <a:txBody>
                    <a:bodyPr/>
                    <a:lstStyle/>
                    <a:p>
                      <a:pPr lvl="0">
                        <a:buNone/>
                      </a:pPr>
                      <a:r>
                        <a:rPr lang="en-US" sz="1400" b="0" i="0" u="none" strike="noStrike" noProof="0">
                          <a:latin typeface="Calibri"/>
                        </a:rPr>
                        <a:t>Complex implementation and communication overhead; sensitive to data distribution discrepancies.</a:t>
                      </a:r>
                      <a:endParaRPr lang="en-US">
                        <a:latin typeface="Calibri"/>
                      </a:endParaRPr>
                    </a:p>
                  </a:txBody>
                  <a:tcPr/>
                </a:tc>
                <a:extLst>
                  <a:ext uri="{0D108BD9-81ED-4DB2-BD59-A6C34878D82A}">
                    <a16:rowId xmlns:a16="http://schemas.microsoft.com/office/drawing/2014/main" val="1045020162"/>
                  </a:ext>
                </a:extLst>
              </a:tr>
              <a:tr h="537628">
                <a:tc>
                  <a:txBody>
                    <a:bodyPr/>
                    <a:lstStyle/>
                    <a:p>
                      <a:pPr lvl="0">
                        <a:buNone/>
                      </a:pPr>
                      <a:r>
                        <a:rPr lang="en-US" sz="1600">
                          <a:latin typeface="Calibri"/>
                        </a:rPr>
                        <a:t>6</a:t>
                      </a:r>
                    </a:p>
                  </a:txBody>
                  <a:tcPr/>
                </a:tc>
                <a:tc>
                  <a:txBody>
                    <a:bodyPr/>
                    <a:lstStyle/>
                    <a:p>
                      <a:pPr lvl="0">
                        <a:buNone/>
                      </a:pPr>
                      <a:r>
                        <a:rPr lang="en-US" sz="1600">
                          <a:latin typeface="Calibri"/>
                        </a:rPr>
                        <a:t>Transfer learning</a:t>
                      </a:r>
                    </a:p>
                  </a:txBody>
                  <a:tcPr/>
                </a:tc>
                <a:tc>
                  <a:txBody>
                    <a:bodyPr/>
                    <a:lstStyle/>
                    <a:p>
                      <a:pPr lvl="0">
                        <a:buNone/>
                      </a:pPr>
                      <a:r>
                        <a:rPr lang="en-US" sz="1400" b="0" i="0" u="none" strike="noStrike" noProof="0">
                          <a:latin typeface="Calibri"/>
                        </a:rPr>
                        <a:t>Leverages pre-trained models to reduce training time and resources on related tasks.</a:t>
                      </a:r>
                      <a:endParaRPr lang="en-US">
                        <a:latin typeface="Calibri"/>
                      </a:endParaRPr>
                    </a:p>
                  </a:txBody>
                  <a:tcPr/>
                </a:tc>
                <a:tc>
                  <a:txBody>
                    <a:bodyPr/>
                    <a:lstStyle/>
                    <a:p>
                      <a:pPr lvl="0" algn="l">
                        <a:lnSpc>
                          <a:spcPct val="100000"/>
                        </a:lnSpc>
                        <a:spcBef>
                          <a:spcPts val="0"/>
                        </a:spcBef>
                        <a:spcAft>
                          <a:spcPts val="0"/>
                        </a:spcAft>
                        <a:buNone/>
                      </a:pPr>
                      <a:r>
                        <a:rPr lang="en-US">
                          <a:latin typeface="Calibri"/>
                        </a:rPr>
                        <a:t>May not perform well if the source and target domains are too different; risk of negative transfer.</a:t>
                      </a:r>
                    </a:p>
                    <a:p>
                      <a:pPr lvl="0">
                        <a:buNone/>
                      </a:pPr>
                      <a:endParaRPr lang="en-US">
                        <a:latin typeface="Calibri"/>
                      </a:endParaRPr>
                    </a:p>
                  </a:txBody>
                  <a:tcPr/>
                </a:tc>
                <a:extLst>
                  <a:ext uri="{0D108BD9-81ED-4DB2-BD59-A6C34878D82A}">
                    <a16:rowId xmlns:a16="http://schemas.microsoft.com/office/drawing/2014/main" val="209928090"/>
                  </a:ext>
                </a:extLst>
              </a:tr>
              <a:tr h="537628">
                <a:tc>
                  <a:txBody>
                    <a:bodyPr/>
                    <a:lstStyle/>
                    <a:p>
                      <a:pPr lvl="0">
                        <a:buNone/>
                      </a:pPr>
                      <a:r>
                        <a:rPr lang="en-US" sz="1600">
                          <a:latin typeface="Calibri"/>
                        </a:rPr>
                        <a:t>7</a:t>
                      </a:r>
                    </a:p>
                  </a:txBody>
                  <a:tcPr/>
                </a:tc>
                <a:tc>
                  <a:txBody>
                    <a:bodyPr/>
                    <a:lstStyle/>
                    <a:p>
                      <a:pPr lvl="0">
                        <a:buNone/>
                      </a:pPr>
                      <a:r>
                        <a:rPr lang="en-US" sz="1600">
                          <a:latin typeface="Calibri"/>
                        </a:rPr>
                        <a:t>Generative AI</a:t>
                      </a:r>
                    </a:p>
                  </a:txBody>
                  <a:tcPr/>
                </a:tc>
                <a:tc>
                  <a:txBody>
                    <a:bodyPr/>
                    <a:lstStyle/>
                    <a:p>
                      <a:pPr lvl="0" algn="l">
                        <a:lnSpc>
                          <a:spcPct val="100000"/>
                        </a:lnSpc>
                        <a:spcBef>
                          <a:spcPts val="0"/>
                        </a:spcBef>
                        <a:spcAft>
                          <a:spcPts val="0"/>
                        </a:spcAft>
                        <a:buNone/>
                      </a:pPr>
                      <a:r>
                        <a:rPr lang="en-US">
                          <a:latin typeface="Calibri"/>
                        </a:rPr>
                        <a:t>Generates realistic data, which can augment training datasets and improve model robustness.</a:t>
                      </a:r>
                    </a:p>
                    <a:p>
                      <a:pPr lvl="0">
                        <a:buNone/>
                      </a:pPr>
                      <a:endParaRPr lang="en-US">
                        <a:latin typeface="Calibri"/>
                      </a:endParaRPr>
                    </a:p>
                  </a:txBody>
                  <a:tcPr/>
                </a:tc>
                <a:tc>
                  <a:txBody>
                    <a:bodyPr/>
                    <a:lstStyle/>
                    <a:p>
                      <a:pPr lvl="0" algn="l">
                        <a:lnSpc>
                          <a:spcPct val="100000"/>
                        </a:lnSpc>
                        <a:spcBef>
                          <a:spcPts val="0"/>
                        </a:spcBef>
                        <a:spcAft>
                          <a:spcPts val="0"/>
                        </a:spcAft>
                        <a:buNone/>
                      </a:pPr>
                      <a:r>
                        <a:rPr lang="en-US">
                          <a:latin typeface="Calibri"/>
                        </a:rPr>
                        <a:t>Risk of generating biased or unrealistic data; high computational cost.</a:t>
                      </a:r>
                    </a:p>
                    <a:p>
                      <a:pPr lvl="0">
                        <a:buNone/>
                      </a:pPr>
                      <a:endParaRPr lang="en-US">
                        <a:latin typeface="Calibri"/>
                      </a:endParaRPr>
                    </a:p>
                  </a:txBody>
                  <a:tcPr/>
                </a:tc>
                <a:extLst>
                  <a:ext uri="{0D108BD9-81ED-4DB2-BD59-A6C34878D82A}">
                    <a16:rowId xmlns:a16="http://schemas.microsoft.com/office/drawing/2014/main" val="882018024"/>
                  </a:ext>
                </a:extLst>
              </a:tr>
              <a:tr h="537628">
                <a:tc>
                  <a:txBody>
                    <a:bodyPr/>
                    <a:lstStyle/>
                    <a:p>
                      <a:pPr lvl="0">
                        <a:buNone/>
                      </a:pPr>
                      <a:r>
                        <a:rPr lang="en-US" sz="1600">
                          <a:latin typeface="Calibri"/>
                        </a:rPr>
                        <a:t>8</a:t>
                      </a:r>
                    </a:p>
                  </a:txBody>
                  <a:tcPr/>
                </a:tc>
                <a:tc>
                  <a:txBody>
                    <a:bodyPr/>
                    <a:lstStyle/>
                    <a:p>
                      <a:pPr lvl="0">
                        <a:buNone/>
                      </a:pPr>
                      <a:r>
                        <a:rPr lang="en-US" sz="1600">
                          <a:latin typeface="Calibri"/>
                        </a:rPr>
                        <a:t>Agent AI</a:t>
                      </a:r>
                    </a:p>
                  </a:txBody>
                  <a:tcPr/>
                </a:tc>
                <a:tc>
                  <a:txBody>
                    <a:bodyPr/>
                    <a:lstStyle/>
                    <a:p>
                      <a:pPr lvl="0" algn="l">
                        <a:lnSpc>
                          <a:spcPct val="100000"/>
                        </a:lnSpc>
                        <a:spcBef>
                          <a:spcPts val="0"/>
                        </a:spcBef>
                        <a:spcAft>
                          <a:spcPts val="0"/>
                        </a:spcAft>
                        <a:buNone/>
                      </a:pPr>
                      <a:r>
                        <a:rPr lang="en-US">
                          <a:latin typeface="Calibri"/>
                        </a:rPr>
                        <a:t>Can simulate interactions and behaviors in a dynamic and adaptive manner.</a:t>
                      </a:r>
                    </a:p>
                    <a:p>
                      <a:pPr lvl="0">
                        <a:buNone/>
                      </a:pPr>
                      <a:endParaRPr lang="en-US">
                        <a:latin typeface="Calibri"/>
                      </a:endParaRPr>
                    </a:p>
                  </a:txBody>
                  <a:tcPr/>
                </a:tc>
                <a:tc>
                  <a:txBody>
                    <a:bodyPr/>
                    <a:lstStyle/>
                    <a:p>
                      <a:pPr lvl="0">
                        <a:buNone/>
                      </a:pPr>
                      <a:endParaRPr lang="en-US">
                        <a:latin typeface="Calibri"/>
                      </a:endParaRPr>
                    </a:p>
                  </a:txBody>
                  <a:tcPr/>
                </a:tc>
                <a:extLst>
                  <a:ext uri="{0D108BD9-81ED-4DB2-BD59-A6C34878D82A}">
                    <a16:rowId xmlns:a16="http://schemas.microsoft.com/office/drawing/2014/main" val="3934046962"/>
                  </a:ext>
                </a:extLst>
              </a:tr>
            </a:tbl>
          </a:graphicData>
        </a:graphic>
      </p:graphicFrame>
      <p:graphicFrame>
        <p:nvGraphicFramePr>
          <p:cNvPr id="12" name="Table 11">
            <a:extLst>
              <a:ext uri="{FF2B5EF4-FFF2-40B4-BE49-F238E27FC236}">
                <a16:creationId xmlns:a16="http://schemas.microsoft.com/office/drawing/2014/main" id="{D2E84232-E954-2BC4-B0A0-BEA91DF1204F}"/>
              </a:ext>
            </a:extLst>
          </p:cNvPr>
          <p:cNvGraphicFramePr>
            <a:graphicFrameLocks noGrp="1"/>
          </p:cNvGraphicFramePr>
          <p:nvPr>
            <p:extLst>
              <p:ext uri="{D42A27DB-BD31-4B8C-83A1-F6EECF244321}">
                <p14:modId xmlns:p14="http://schemas.microsoft.com/office/powerpoint/2010/main" val="880842542"/>
              </p:ext>
            </p:extLst>
          </p:nvPr>
        </p:nvGraphicFramePr>
        <p:xfrm>
          <a:off x="7319818" y="5447145"/>
          <a:ext cx="4401584" cy="731520"/>
        </p:xfrm>
        <a:graphic>
          <a:graphicData uri="http://schemas.openxmlformats.org/drawingml/2006/table">
            <a:tbl>
              <a:tblPr bandRow="1">
                <a:tableStyleId>{3433EE90-2977-4006-A856-F19E30EBF06B}</a:tableStyleId>
              </a:tblPr>
              <a:tblGrid>
                <a:gridCol w="4401584">
                  <a:extLst>
                    <a:ext uri="{9D8B030D-6E8A-4147-A177-3AD203B41FA5}">
                      <a16:colId xmlns:a16="http://schemas.microsoft.com/office/drawing/2014/main" val="2455186889"/>
                    </a:ext>
                  </a:extLst>
                </a:gridCol>
              </a:tblGrid>
              <a:tr h="0">
                <a:tc>
                  <a:txBody>
                    <a:bodyPr/>
                    <a:lstStyle/>
                    <a:p>
                      <a:r>
                        <a:rPr lang="en-US">
                          <a:latin typeface="Calibri"/>
                        </a:rPr>
                        <a:t>Complex to design and may require significant computational power; potential for unpredictable behavior.</a:t>
                      </a:r>
                    </a:p>
                  </a:txBody>
                  <a:tcPr anchor="ctr">
                    <a:lnL>
                      <a:noFill/>
                    </a:lnL>
                    <a:lnR>
                      <a:noFill/>
                    </a:lnR>
                    <a:lnT>
                      <a:noFill/>
                    </a:lnT>
                    <a:lnB>
                      <a:noFill/>
                    </a:lnB>
                    <a:noFill/>
                  </a:tcPr>
                </a:tc>
                <a:extLst>
                  <a:ext uri="{0D108BD9-81ED-4DB2-BD59-A6C34878D82A}">
                    <a16:rowId xmlns:a16="http://schemas.microsoft.com/office/drawing/2014/main" val="3496023833"/>
                  </a:ext>
                </a:extLst>
              </a:tr>
            </a:tbl>
          </a:graphicData>
        </a:graphic>
      </p:graphicFrame>
    </p:spTree>
    <p:extLst>
      <p:ext uri="{BB962C8B-B14F-4D97-AF65-F5344CB8AC3E}">
        <p14:creationId xmlns:p14="http://schemas.microsoft.com/office/powerpoint/2010/main" val="153035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8597F-4E72-0683-5238-C5F585B5BA53}"/>
              </a:ext>
            </a:extLst>
          </p:cNvPr>
          <p:cNvSpPr>
            <a:spLocks noGrp="1"/>
          </p:cNvSpPr>
          <p:nvPr>
            <p:ph type="title"/>
          </p:nvPr>
        </p:nvSpPr>
        <p:spPr/>
        <p:txBody>
          <a:bodyPr>
            <a:normAutofit/>
          </a:bodyPr>
          <a:lstStyle/>
          <a:p>
            <a:r>
              <a:rPr lang="en-US" sz="3600">
                <a:solidFill>
                  <a:srgbClr val="D4007B"/>
                </a:solidFill>
                <a:latin typeface="Times New Roman"/>
              </a:rPr>
              <a:t>Different types of ML </a:t>
            </a:r>
          </a:p>
        </p:txBody>
      </p:sp>
      <p:sp>
        <p:nvSpPr>
          <p:cNvPr id="3" name="Text Placeholder 2">
            <a:extLst>
              <a:ext uri="{FF2B5EF4-FFF2-40B4-BE49-F238E27FC236}">
                <a16:creationId xmlns:a16="http://schemas.microsoft.com/office/drawing/2014/main" id="{9368C6D3-80EE-08BD-9347-72B29428569D}"/>
              </a:ext>
            </a:extLst>
          </p:cNvPr>
          <p:cNvSpPr>
            <a:spLocks noGrp="1"/>
          </p:cNvSpPr>
          <p:nvPr>
            <p:ph type="body" idx="1"/>
          </p:nvPr>
        </p:nvSpPr>
        <p:spPr>
          <a:xfrm>
            <a:off x="838200" y="1690680"/>
            <a:ext cx="10515600" cy="4071192"/>
          </a:xfrm>
        </p:spPr>
        <p:txBody>
          <a:bodyPr>
            <a:normAutofit/>
          </a:bodyPr>
          <a:lstStyle/>
          <a:p>
            <a:r>
              <a:rPr lang="en-US" sz="2000" b="1">
                <a:latin typeface="Arial"/>
              </a:rPr>
              <a:t>Supervised Learning</a:t>
            </a:r>
            <a:r>
              <a:rPr lang="en-US" sz="2000">
                <a:latin typeface="Arial"/>
              </a:rPr>
              <a:t>: Models learn from labeled data to make predictions or classifications.</a:t>
            </a:r>
            <a:endParaRPr lang="en-US">
              <a:latin typeface="Arial"/>
            </a:endParaRPr>
          </a:p>
          <a:p>
            <a:r>
              <a:rPr lang="en-US" sz="2000" b="1">
                <a:latin typeface="Arial"/>
              </a:rPr>
              <a:t>Unsupervised Learning</a:t>
            </a:r>
            <a:r>
              <a:rPr lang="en-US" sz="2000">
                <a:latin typeface="Arial"/>
              </a:rPr>
              <a:t>: Models identify patterns or structures in unlabeled data.</a:t>
            </a:r>
            <a:endParaRPr lang="en-US">
              <a:latin typeface="Arial"/>
            </a:endParaRPr>
          </a:p>
          <a:p>
            <a:pPr>
              <a:buSzPts val="2800"/>
            </a:pPr>
            <a:r>
              <a:rPr lang="en-US" sz="2000" b="1">
                <a:latin typeface="Arial"/>
              </a:rPr>
              <a:t>Semi-supervised Learning</a:t>
            </a:r>
            <a:r>
              <a:rPr lang="en-US" sz="2000">
                <a:latin typeface="Arial"/>
              </a:rPr>
              <a:t>: Models utilize a small amount of labeled data and a large amount of unlabeled data.</a:t>
            </a:r>
            <a:endParaRPr lang="en-US">
              <a:latin typeface="Arial"/>
            </a:endParaRPr>
          </a:p>
          <a:p>
            <a:r>
              <a:rPr lang="en-US" sz="2000" b="1">
                <a:latin typeface="Arial"/>
              </a:rPr>
              <a:t>Transfer Learning</a:t>
            </a:r>
            <a:r>
              <a:rPr lang="en-US" sz="2000">
                <a:latin typeface="Arial"/>
              </a:rPr>
              <a:t>: Models leverage pre-trained knowledge from one task to improve performance on a different but related task.</a:t>
            </a:r>
          </a:p>
          <a:p>
            <a:r>
              <a:rPr lang="en-US" sz="2000" b="1">
                <a:latin typeface="Arial"/>
              </a:rPr>
              <a:t>Reinforcement Learning</a:t>
            </a:r>
            <a:r>
              <a:rPr lang="en-US" sz="2000">
                <a:latin typeface="Arial"/>
              </a:rPr>
              <a:t>: Models learn by receiving rewards or penalties for actions taken in an environment.</a:t>
            </a:r>
          </a:p>
          <a:p>
            <a:pPr>
              <a:buSzPts val="2800"/>
            </a:pPr>
            <a:endParaRPr lang="en-US" sz="2000">
              <a:latin typeface="Arial"/>
            </a:endParaRPr>
          </a:p>
          <a:p>
            <a:pPr lvl="1">
              <a:buSzPts val="2800"/>
              <a:buFont typeface="Courier New"/>
              <a:buChar char="o"/>
            </a:pPr>
            <a:endParaRPr lang="en-US">
              <a:latin typeface="Arial"/>
            </a:endParaRPr>
          </a:p>
        </p:txBody>
      </p:sp>
    </p:spTree>
    <p:extLst>
      <p:ext uri="{BB962C8B-B14F-4D97-AF65-F5344CB8AC3E}">
        <p14:creationId xmlns:p14="http://schemas.microsoft.com/office/powerpoint/2010/main" val="478331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309613" y="-133282"/>
            <a:ext cx="10515600" cy="1325700"/>
          </a:xfrm>
          <a:prstGeom prst="rect">
            <a:avLst/>
          </a:prstGeom>
        </p:spPr>
        <p:txBody>
          <a:bodyPr spcFirstLastPara="1" wrap="square" lIns="91425" tIns="45700" rIns="91425" bIns="45700" anchor="ctr" anchorCtr="0">
            <a:normAutofit/>
          </a:bodyPr>
          <a:lstStyle/>
          <a:p>
            <a:r>
              <a:rPr lang="en-US" sz="3300" b="1">
                <a:solidFill>
                  <a:srgbClr val="D4007B"/>
                </a:solidFill>
                <a:latin typeface="Times New Roman"/>
              </a:rPr>
              <a:t>Similar Products by Lab Research or Industry:</a:t>
            </a:r>
            <a:endParaRPr lang="en-US"/>
          </a:p>
        </p:txBody>
      </p:sp>
      <p:graphicFrame>
        <p:nvGraphicFramePr>
          <p:cNvPr id="4" name="Table 3">
            <a:extLst>
              <a:ext uri="{FF2B5EF4-FFF2-40B4-BE49-F238E27FC236}">
                <a16:creationId xmlns:a16="http://schemas.microsoft.com/office/drawing/2014/main" id="{D12314EF-EFB9-8DC5-7CC1-D61CAB0B6707}"/>
              </a:ext>
            </a:extLst>
          </p:cNvPr>
          <p:cNvGraphicFramePr>
            <a:graphicFrameLocks noGrp="1"/>
          </p:cNvGraphicFramePr>
          <p:nvPr>
            <p:extLst>
              <p:ext uri="{D42A27DB-BD31-4B8C-83A1-F6EECF244321}">
                <p14:modId xmlns:p14="http://schemas.microsoft.com/office/powerpoint/2010/main" val="343270254"/>
              </p:ext>
            </p:extLst>
          </p:nvPr>
        </p:nvGraphicFramePr>
        <p:xfrm>
          <a:off x="304800" y="785446"/>
          <a:ext cx="11376678" cy="5541414"/>
        </p:xfrm>
        <a:graphic>
          <a:graphicData uri="http://schemas.openxmlformats.org/drawingml/2006/table">
            <a:tbl>
              <a:tblPr firstRow="1" bandRow="1">
                <a:tableStyleId>{3433EE90-2977-4006-A856-F19E30EBF06B}</a:tableStyleId>
              </a:tblPr>
              <a:tblGrid>
                <a:gridCol w="3792226">
                  <a:extLst>
                    <a:ext uri="{9D8B030D-6E8A-4147-A177-3AD203B41FA5}">
                      <a16:colId xmlns:a16="http://schemas.microsoft.com/office/drawing/2014/main" val="2265645314"/>
                    </a:ext>
                  </a:extLst>
                </a:gridCol>
                <a:gridCol w="3792226">
                  <a:extLst>
                    <a:ext uri="{9D8B030D-6E8A-4147-A177-3AD203B41FA5}">
                      <a16:colId xmlns:a16="http://schemas.microsoft.com/office/drawing/2014/main" val="766928633"/>
                    </a:ext>
                  </a:extLst>
                </a:gridCol>
                <a:gridCol w="3792226">
                  <a:extLst>
                    <a:ext uri="{9D8B030D-6E8A-4147-A177-3AD203B41FA5}">
                      <a16:colId xmlns:a16="http://schemas.microsoft.com/office/drawing/2014/main" val="2837180181"/>
                    </a:ext>
                  </a:extLst>
                </a:gridCol>
              </a:tblGrid>
              <a:tr h="1092200">
                <a:tc>
                  <a:txBody>
                    <a:bodyPr/>
                    <a:lstStyle/>
                    <a:p>
                      <a:pPr lvl="0">
                        <a:buNone/>
                      </a:pPr>
                      <a:r>
                        <a:rPr lang="en-IN" sz="2000" b="1" i="0" u="none" strike="noStrike" cap="none" noProof="0">
                          <a:solidFill>
                            <a:schemeClr val="tx1"/>
                          </a:solidFill>
                          <a:latin typeface="Arial"/>
                          <a:cs typeface="Arial"/>
                          <a:sym typeface="Arial"/>
                        </a:rPr>
                        <a:t>Product Name</a:t>
                      </a:r>
                    </a:p>
                    <a:p>
                      <a:pPr lvl="0">
                        <a:buNone/>
                      </a:pPr>
                      <a:endParaRPr lang="en-IN" sz="2000" b="1" i="0" u="none" strike="noStrike" cap="none">
                        <a:solidFill>
                          <a:schemeClr val="tx1"/>
                        </a:solidFill>
                        <a:latin typeface="Arial"/>
                        <a:cs typeface="Arial"/>
                        <a:sym typeface="Arial"/>
                      </a:endParaRPr>
                    </a:p>
                  </a:txBody>
                  <a:tcPr/>
                </a:tc>
                <a:tc>
                  <a:txBody>
                    <a:bodyPr/>
                    <a:lstStyle/>
                    <a:p>
                      <a:pPr lvl="0">
                        <a:buNone/>
                      </a:pPr>
                      <a:r>
                        <a:rPr lang="en-IN" sz="2000" b="1" i="0" u="none" strike="noStrike" cap="none" noProof="0">
                          <a:solidFill>
                            <a:schemeClr val="tx1"/>
                          </a:solidFill>
                          <a:latin typeface="Arial"/>
                          <a:cs typeface="Arial"/>
                          <a:sym typeface="Arial"/>
                        </a:rPr>
                        <a:t>Features</a:t>
                      </a:r>
                    </a:p>
                  </a:txBody>
                  <a:tcPr/>
                </a:tc>
                <a:tc>
                  <a:txBody>
                    <a:bodyPr/>
                    <a:lstStyle/>
                    <a:p>
                      <a:pPr lvl="0" algn="l">
                        <a:lnSpc>
                          <a:spcPct val="100000"/>
                        </a:lnSpc>
                        <a:spcBef>
                          <a:spcPts val="0"/>
                        </a:spcBef>
                        <a:spcAft>
                          <a:spcPts val="0"/>
                        </a:spcAft>
                        <a:buNone/>
                      </a:pPr>
                      <a:r>
                        <a:rPr lang="en-IN" sz="2000" b="1" i="0" u="none" strike="noStrike" cap="none" noProof="0">
                          <a:solidFill>
                            <a:schemeClr val="tx1"/>
                          </a:solidFill>
                          <a:latin typeface="Arial"/>
                          <a:cs typeface="Arial"/>
                          <a:sym typeface="Arial"/>
                        </a:rPr>
                        <a:t>Additional info related to Industry/research lab</a:t>
                      </a:r>
                      <a:endParaRPr lang="en-US" sz="2000" b="1" i="0" u="none" strike="noStrike" cap="none" noProof="0">
                        <a:solidFill>
                          <a:schemeClr val="tx1"/>
                        </a:solidFill>
                        <a:latin typeface="Arial"/>
                        <a:cs typeface="Arial"/>
                        <a:sym typeface="Arial"/>
                      </a:endParaRPr>
                    </a:p>
                    <a:p>
                      <a:pPr lvl="0">
                        <a:buNone/>
                      </a:pPr>
                      <a:endParaRPr lang="en-US" sz="2000" b="1" i="0" u="none" strike="noStrike" cap="none">
                        <a:solidFill>
                          <a:schemeClr val="tx1"/>
                        </a:solidFill>
                        <a:latin typeface="Arial"/>
                        <a:cs typeface="Arial"/>
                        <a:sym typeface="Arial"/>
                      </a:endParaRPr>
                    </a:p>
                  </a:txBody>
                  <a:tcPr/>
                </a:tc>
                <a:extLst>
                  <a:ext uri="{0D108BD9-81ED-4DB2-BD59-A6C34878D82A}">
                    <a16:rowId xmlns:a16="http://schemas.microsoft.com/office/drawing/2014/main" val="1963376812"/>
                  </a:ext>
                </a:extLst>
              </a:tr>
              <a:tr h="370839">
                <a:tc>
                  <a:txBody>
                    <a:bodyPr/>
                    <a:lstStyle/>
                    <a:p>
                      <a:pPr lvl="0" algn="ctr">
                        <a:lnSpc>
                          <a:spcPct val="100000"/>
                        </a:lnSpc>
                        <a:spcBef>
                          <a:spcPts val="0"/>
                        </a:spcBef>
                        <a:spcAft>
                          <a:spcPts val="0"/>
                        </a:spcAft>
                        <a:buNone/>
                      </a:pPr>
                      <a:r>
                        <a:rPr lang="en-IN" sz="1700" b="0" i="0" u="none" strike="noStrike" cap="none">
                          <a:solidFill>
                            <a:schemeClr val="tx1"/>
                          </a:solidFill>
                          <a:latin typeface="Arial"/>
                          <a:cs typeface="Arial"/>
                          <a:sym typeface="Arial"/>
                        </a:rPr>
                        <a:t>Autism Spectrum Rating Scales (ASRS™)</a:t>
                      </a:r>
                      <a:endParaRPr lang="en-US" sz="1700" b="0" i="0" u="none" strike="noStrike" cap="none">
                        <a:solidFill>
                          <a:schemeClr val="tx1"/>
                        </a:solidFill>
                        <a:latin typeface="Arial"/>
                        <a:cs typeface="Arial"/>
                        <a:sym typeface="Arial"/>
                      </a:endParaRPr>
                    </a:p>
                    <a:p>
                      <a:pPr lvl="0">
                        <a:buNone/>
                      </a:pPr>
                      <a:r>
                        <a:rPr lang="en-IN" sz="1700" b="0" i="0" u="none" strike="noStrike" cap="none" noProof="0" dirty="0">
                          <a:solidFill>
                            <a:schemeClr val="tx1"/>
                          </a:solidFill>
                          <a:hlinkClick r:id="rId3"/>
                        </a:rPr>
                        <a:t>https://paa.com.au/product/asrs/</a:t>
                      </a:r>
                      <a:r>
                        <a:rPr lang="en-IN" sz="1700" b="0" i="0" u="none" strike="noStrike" cap="none" noProof="0" dirty="0">
                          <a:solidFill>
                            <a:schemeClr val="tx1"/>
                          </a:solidFill>
                        </a:rPr>
                        <a:t> </a:t>
                      </a:r>
                      <a:endParaRPr lang="en-IN">
                        <a:sym typeface="Arial"/>
                      </a:endParaRPr>
                    </a:p>
                  </a:txBody>
                  <a:tcPr/>
                </a:tc>
                <a:tc>
                  <a:txBody>
                    <a:bodyPr/>
                    <a:lstStyle/>
                    <a:p>
                      <a:pPr lvl="0">
                        <a:buNone/>
                      </a:pPr>
                      <a:r>
                        <a:rPr lang="en-IN" sz="1700" b="0" i="0" u="none" strike="noStrike" cap="none" noProof="0">
                          <a:solidFill>
                            <a:schemeClr val="tx1"/>
                          </a:solidFill>
                          <a:latin typeface="Arial"/>
                          <a:cs typeface="Arial"/>
                          <a:sym typeface="Arial"/>
                        </a:rPr>
                        <a:t>Multi-informant measure to identify symptoms, </a:t>
                      </a:r>
                      <a:r>
                        <a:rPr lang="en-IN" sz="1700" b="0" i="0" u="none" strike="noStrike" cap="none" noProof="0" err="1">
                          <a:solidFill>
                            <a:schemeClr val="tx1"/>
                          </a:solidFill>
                          <a:latin typeface="Arial"/>
                          <a:cs typeface="Arial"/>
                          <a:sym typeface="Arial"/>
                        </a:rPr>
                        <a:t>behaviors</a:t>
                      </a:r>
                      <a:r>
                        <a:rPr lang="en-IN" sz="1700" b="0" i="0" u="none" strike="noStrike" cap="none" noProof="0">
                          <a:solidFill>
                            <a:schemeClr val="tx1"/>
                          </a:solidFill>
                          <a:latin typeface="Arial"/>
                          <a:cs typeface="Arial"/>
                          <a:sym typeface="Arial"/>
                        </a:rPr>
                        <a:t> , and associated features of Autism Spectrum Disorders. </a:t>
                      </a:r>
                    </a:p>
                    <a:p>
                      <a:pPr lvl="0">
                        <a:buNone/>
                      </a:pPr>
                      <a:r>
                        <a:rPr lang="en-IN" sz="1700" b="0" i="0" u="none" strike="noStrike" cap="none" noProof="0">
                          <a:solidFill>
                            <a:schemeClr val="tx1"/>
                          </a:solidFill>
                          <a:latin typeface="Arial"/>
                          <a:cs typeface="Arial"/>
                          <a:sym typeface="Arial"/>
                        </a:rPr>
                        <a:t>Paper-and-pencil administration</a:t>
                      </a:r>
                      <a:endParaRPr lang="en-IN" sz="1700" b="0" i="0" u="none" strike="noStrike" cap="none">
                        <a:solidFill>
                          <a:schemeClr val="tx1"/>
                        </a:solidFill>
                        <a:latin typeface="Arial"/>
                        <a:cs typeface="Arial"/>
                        <a:sym typeface="Arial"/>
                      </a:endParaRPr>
                    </a:p>
                  </a:txBody>
                  <a:tcPr/>
                </a:tc>
                <a:tc>
                  <a:txBody>
                    <a:bodyPr/>
                    <a:lstStyle/>
                    <a:p>
                      <a:pPr lvl="0">
                        <a:buNone/>
                      </a:pPr>
                      <a:r>
                        <a:rPr lang="en-US" sz="1700" b="0" i="0" u="none" strike="noStrike" cap="none">
                          <a:solidFill>
                            <a:schemeClr val="tx1"/>
                          </a:solidFill>
                          <a:latin typeface="Arial"/>
                          <a:cs typeface="Arial"/>
                          <a:sym typeface="Arial"/>
                        </a:rPr>
                        <a:t>Published in 2009</a:t>
                      </a:r>
                    </a:p>
                    <a:p>
                      <a:pPr lvl="0">
                        <a:buNone/>
                      </a:pPr>
                      <a:endParaRPr lang="en-US" sz="1700" b="0" i="0" u="none" strike="noStrike" cap="none">
                        <a:solidFill>
                          <a:schemeClr val="tx1"/>
                        </a:solidFill>
                        <a:latin typeface="Arial"/>
                        <a:cs typeface="Arial"/>
                        <a:sym typeface="Arial"/>
                      </a:endParaRPr>
                    </a:p>
                  </a:txBody>
                  <a:tcPr/>
                </a:tc>
                <a:extLst>
                  <a:ext uri="{0D108BD9-81ED-4DB2-BD59-A6C34878D82A}">
                    <a16:rowId xmlns:a16="http://schemas.microsoft.com/office/drawing/2014/main" val="3749374271"/>
                  </a:ext>
                </a:extLst>
              </a:tr>
              <a:tr h="370838">
                <a:tc>
                  <a:txBody>
                    <a:bodyPr/>
                    <a:lstStyle/>
                    <a:p>
                      <a:pPr lvl="0" algn="ctr">
                        <a:buNone/>
                      </a:pPr>
                      <a:r>
                        <a:rPr lang="en-IN" sz="1700" b="0" i="0" u="none" strike="noStrike" cap="none" err="1">
                          <a:solidFill>
                            <a:schemeClr val="tx1"/>
                          </a:solidFill>
                          <a:latin typeface="Arial"/>
                          <a:cs typeface="Arial"/>
                          <a:sym typeface="Arial"/>
                        </a:rPr>
                        <a:t>ASdetect</a:t>
                      </a:r>
                    </a:p>
                    <a:p>
                      <a:pPr lvl="0" algn="ctr">
                        <a:buNone/>
                      </a:pPr>
                      <a:r>
                        <a:rPr lang="en-IN" sz="1700" b="0" i="0" u="none" strike="noStrike" cap="none" noProof="0" dirty="0">
                          <a:solidFill>
                            <a:schemeClr val="tx1"/>
                          </a:solidFill>
                          <a:hlinkClick r:id="rId4"/>
                        </a:rPr>
                        <a:t>https://asdetect.org/</a:t>
                      </a:r>
                      <a:r>
                        <a:rPr lang="en-IN" sz="1700" b="0" i="0" u="none" strike="noStrike" cap="none" noProof="0" dirty="0">
                          <a:solidFill>
                            <a:schemeClr val="tx1"/>
                          </a:solidFill>
                        </a:rPr>
                        <a:t> </a:t>
                      </a:r>
                      <a:endParaRPr lang="en-IN"/>
                    </a:p>
                  </a:txBody>
                  <a:tcPr/>
                </a:tc>
                <a:tc>
                  <a:txBody>
                    <a:bodyPr/>
                    <a:lstStyle/>
                    <a:p>
                      <a:pPr lvl="0">
                        <a:buNone/>
                      </a:pPr>
                      <a:r>
                        <a:rPr lang="en-IN" sz="1700" b="0" i="0" u="none" strike="noStrike" cap="none" noProof="0">
                          <a:solidFill>
                            <a:schemeClr val="tx1"/>
                          </a:solidFill>
                          <a:latin typeface="Arial"/>
                          <a:cs typeface="Arial"/>
                          <a:sym typeface="Arial"/>
                        </a:rPr>
                        <a:t>For parents and caregivers of children aged 11 to 30 months, the FREE app </a:t>
                      </a:r>
                      <a:r>
                        <a:rPr lang="en-IN" sz="1700" b="0" i="0" u="none" strike="noStrike" cap="none" noProof="0" err="1">
                          <a:solidFill>
                            <a:schemeClr val="tx1"/>
                          </a:solidFill>
                          <a:latin typeface="Arial"/>
                          <a:cs typeface="Arial"/>
                          <a:sym typeface="Arial"/>
                        </a:rPr>
                        <a:t>ASDetect</a:t>
                      </a:r>
                      <a:r>
                        <a:rPr lang="en-IN" sz="1700" b="0" i="0" u="none" strike="noStrike" cap="none" noProof="0">
                          <a:solidFill>
                            <a:schemeClr val="tx1"/>
                          </a:solidFill>
                          <a:latin typeface="Arial"/>
                          <a:cs typeface="Arial"/>
                          <a:sym typeface="Arial"/>
                        </a:rPr>
                        <a:t> was launched in 2016 and has been downloaded 90,000 times.</a:t>
                      </a:r>
                      <a:endParaRPr lang="en-US" sz="1700" b="0" i="0" u="none" strike="noStrike" cap="none">
                        <a:solidFill>
                          <a:schemeClr val="tx1"/>
                        </a:solidFill>
                        <a:latin typeface="Arial"/>
                        <a:cs typeface="Arial"/>
                        <a:sym typeface="Arial"/>
                      </a:endParaRPr>
                    </a:p>
                  </a:txBody>
                  <a:tcPr/>
                </a:tc>
                <a:tc>
                  <a:txBody>
                    <a:bodyPr/>
                    <a:lstStyle/>
                    <a:p>
                      <a:pPr lvl="0">
                        <a:buNone/>
                      </a:pPr>
                      <a:r>
                        <a:rPr lang="en-US" sz="1700" b="0" i="0" u="none" strike="noStrike" cap="none" noProof="0">
                          <a:solidFill>
                            <a:schemeClr val="tx1"/>
                          </a:solidFill>
                          <a:latin typeface="Arial"/>
                          <a:cs typeface="Arial"/>
                          <a:sym typeface="Arial"/>
                        </a:rPr>
                        <a:t>It is based on research by the Olga Tennison Autism Research Centre at La Trobe University, Australia. The early autism detection method used in </a:t>
                      </a:r>
                      <a:r>
                        <a:rPr lang="en-US" sz="1700" b="0" i="0" u="none" strike="noStrike" cap="none" noProof="0" err="1">
                          <a:solidFill>
                            <a:schemeClr val="tx1"/>
                          </a:solidFill>
                          <a:latin typeface="Arial"/>
                          <a:cs typeface="Arial"/>
                          <a:sym typeface="Arial"/>
                        </a:rPr>
                        <a:t>ASDetect</a:t>
                      </a:r>
                      <a:r>
                        <a:rPr lang="en-US" sz="1700" b="0" i="0" u="none" strike="noStrike" cap="none" noProof="0">
                          <a:solidFill>
                            <a:schemeClr val="tx1"/>
                          </a:solidFill>
                          <a:latin typeface="Arial"/>
                          <a:cs typeface="Arial"/>
                          <a:sym typeface="Arial"/>
                        </a:rPr>
                        <a:t> is 83% accurate.</a:t>
                      </a:r>
                      <a:endParaRPr lang="en-US" sz="1700" b="0" i="0" u="none" strike="noStrike" cap="none">
                        <a:solidFill>
                          <a:schemeClr val="tx1"/>
                        </a:solidFill>
                        <a:latin typeface="Arial"/>
                        <a:cs typeface="Arial"/>
                        <a:sym typeface="Arial"/>
                      </a:endParaRPr>
                    </a:p>
                  </a:txBody>
                  <a:tcPr/>
                </a:tc>
                <a:extLst>
                  <a:ext uri="{0D108BD9-81ED-4DB2-BD59-A6C34878D82A}">
                    <a16:rowId xmlns:a16="http://schemas.microsoft.com/office/drawing/2014/main" val="3187818102"/>
                  </a:ext>
                </a:extLst>
              </a:tr>
              <a:tr h="1675534">
                <a:tc>
                  <a:txBody>
                    <a:bodyPr/>
                    <a:lstStyle/>
                    <a:p>
                      <a:pPr lvl="0" algn="l">
                        <a:lnSpc>
                          <a:spcPct val="100000"/>
                        </a:lnSpc>
                        <a:spcBef>
                          <a:spcPts val="0"/>
                        </a:spcBef>
                        <a:spcAft>
                          <a:spcPts val="0"/>
                        </a:spcAft>
                        <a:buNone/>
                      </a:pPr>
                      <a:r>
                        <a:rPr lang="en-IN" sz="1700" b="0" i="0" u="none" strike="noStrike" cap="none">
                          <a:solidFill>
                            <a:schemeClr val="tx1"/>
                          </a:solidFill>
                          <a:latin typeface="Arial"/>
                          <a:cs typeface="Arial"/>
                          <a:sym typeface="Arial"/>
                        </a:rPr>
                        <a:t>(ADOS®-2) Autism Diagnostic Observation Schedule™, Second Edition</a:t>
                      </a:r>
                      <a:endParaRPr lang="en-US" sz="1700" b="0" i="0" u="none" strike="noStrike" cap="none">
                        <a:solidFill>
                          <a:schemeClr val="tx1"/>
                        </a:solidFill>
                        <a:latin typeface="Arial"/>
                        <a:cs typeface="Arial"/>
                        <a:sym typeface="Arial"/>
                      </a:endParaRPr>
                    </a:p>
                    <a:p>
                      <a:pPr lvl="0" algn="l">
                        <a:lnSpc>
                          <a:spcPct val="100000"/>
                        </a:lnSpc>
                        <a:spcBef>
                          <a:spcPts val="0"/>
                        </a:spcBef>
                        <a:spcAft>
                          <a:spcPts val="0"/>
                        </a:spcAft>
                        <a:buNone/>
                      </a:pPr>
                      <a:r>
                        <a:rPr lang="en-IN" sz="1000" b="0" i="0" u="none" strike="noStrike" cap="none" noProof="0" dirty="0">
                          <a:solidFill>
                            <a:schemeClr val="tx1"/>
                          </a:solidFill>
                          <a:hlinkClick r:id="rId5"/>
                        </a:rPr>
                        <a:t>https://www.massgeneral.org/children/autism/lurie-center/autism-diagnostic-observation-schedulesecond-edition-ados2</a:t>
                      </a:r>
                      <a:r>
                        <a:rPr lang="en-IN" sz="1000" b="0" i="0" u="none" strike="noStrike" cap="none" noProof="0" dirty="0">
                          <a:solidFill>
                            <a:schemeClr val="tx1"/>
                          </a:solidFill>
                        </a:rPr>
                        <a:t> </a:t>
                      </a:r>
                      <a:endParaRPr lang="en-IN" sz="1000" dirty="0">
                        <a:sym typeface="Arial"/>
                      </a:endParaRPr>
                    </a:p>
                    <a:p>
                      <a:pPr lvl="0">
                        <a:buNone/>
                      </a:pPr>
                      <a:endParaRPr lang="en-IN" sz="1700" b="0" i="0" u="none" strike="noStrike" cap="none">
                        <a:solidFill>
                          <a:schemeClr val="tx1"/>
                        </a:solidFill>
                        <a:latin typeface="Arial"/>
                        <a:cs typeface="Arial"/>
                      </a:endParaRPr>
                    </a:p>
                  </a:txBody>
                  <a:tcPr/>
                </a:tc>
                <a:tc>
                  <a:txBody>
                    <a:bodyPr/>
                    <a:lstStyle/>
                    <a:p>
                      <a:pPr lvl="0">
                        <a:buNone/>
                      </a:pPr>
                      <a:r>
                        <a:rPr lang="en-IN" sz="1700" b="0" i="0" u="none" strike="noStrike" cap="none" noProof="0">
                          <a:solidFill>
                            <a:schemeClr val="tx1"/>
                          </a:solidFill>
                          <a:latin typeface="Arial"/>
                          <a:cs typeface="Arial"/>
                          <a:sym typeface="Arial"/>
                        </a:rPr>
                        <a:t>ADOS-2 is widely used by clinicians and researchers to assess autism and is considered a gold standard in the field due to its structured and reliable approach.</a:t>
                      </a:r>
                      <a:endParaRPr lang="en-US" sz="1700" b="0" i="0" u="none" strike="noStrike" cap="none">
                        <a:solidFill>
                          <a:schemeClr val="tx1"/>
                        </a:solidFill>
                        <a:latin typeface="Arial"/>
                        <a:cs typeface="Arial"/>
                        <a:sym typeface="Arial"/>
                      </a:endParaRPr>
                    </a:p>
                  </a:txBody>
                  <a:tcPr/>
                </a:tc>
                <a:tc>
                  <a:txBody>
                    <a:bodyPr/>
                    <a:lstStyle/>
                    <a:p>
                      <a:pPr lvl="0">
                        <a:buNone/>
                      </a:pPr>
                      <a:r>
                        <a:rPr lang="en-US" sz="1700" b="0" i="0" u="none" strike="noStrike" cap="none" noProof="0">
                          <a:solidFill>
                            <a:schemeClr val="tx1"/>
                          </a:solidFill>
                          <a:latin typeface="Arial"/>
                          <a:cs typeface="Arial"/>
                          <a:sym typeface="Arial"/>
                        </a:rPr>
                        <a:t>The Autism Diagnostic Observation Schedule (ADOS) was first published in 1989. The ADOS-2, which is an updated version of the original ADOS, was released in 2012.</a:t>
                      </a:r>
                      <a:endParaRPr lang="en-US" sz="1700" b="0" i="0" u="none" strike="noStrike" cap="none">
                        <a:solidFill>
                          <a:schemeClr val="tx1"/>
                        </a:solidFill>
                        <a:latin typeface="Arial"/>
                        <a:cs typeface="Arial"/>
                        <a:sym typeface="Arial"/>
                      </a:endParaRPr>
                    </a:p>
                  </a:txBody>
                  <a:tcPr/>
                </a:tc>
                <a:extLst>
                  <a:ext uri="{0D108BD9-81ED-4DB2-BD59-A6C34878D82A}">
                    <a16:rowId xmlns:a16="http://schemas.microsoft.com/office/drawing/2014/main" val="2808587610"/>
                  </a:ext>
                </a:extLst>
              </a:tr>
            </a:tbl>
          </a:graphicData>
        </a:graphic>
      </p:graphicFrame>
    </p:spTree>
    <p:extLst>
      <p:ext uri="{BB962C8B-B14F-4D97-AF65-F5344CB8AC3E}">
        <p14:creationId xmlns:p14="http://schemas.microsoft.com/office/powerpoint/2010/main" val="988712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8597F-4E72-0683-5238-C5F585B5BA53}"/>
              </a:ext>
            </a:extLst>
          </p:cNvPr>
          <p:cNvSpPr>
            <a:spLocks noGrp="1"/>
          </p:cNvSpPr>
          <p:nvPr>
            <p:ph type="title"/>
          </p:nvPr>
        </p:nvSpPr>
        <p:spPr>
          <a:xfrm>
            <a:off x="838200" y="386592"/>
            <a:ext cx="10515600" cy="1325563"/>
          </a:xfrm>
        </p:spPr>
        <p:txBody>
          <a:bodyPr>
            <a:normAutofit/>
          </a:bodyPr>
          <a:lstStyle/>
          <a:p>
            <a:r>
              <a:rPr lang="en-US" sz="3600">
                <a:solidFill>
                  <a:srgbClr val="D4007B"/>
                </a:solidFill>
                <a:latin typeface="Times New Roman"/>
              </a:rPr>
              <a:t>List of CV algorithms </a:t>
            </a:r>
          </a:p>
        </p:txBody>
      </p:sp>
      <p:graphicFrame>
        <p:nvGraphicFramePr>
          <p:cNvPr id="5" name="Table 4">
            <a:extLst>
              <a:ext uri="{FF2B5EF4-FFF2-40B4-BE49-F238E27FC236}">
                <a16:creationId xmlns:a16="http://schemas.microsoft.com/office/drawing/2014/main" id="{84E75F26-439A-D05C-A278-EC3CE183FDB4}"/>
              </a:ext>
            </a:extLst>
          </p:cNvPr>
          <p:cNvGraphicFramePr>
            <a:graphicFrameLocks noGrp="1"/>
          </p:cNvGraphicFramePr>
          <p:nvPr>
            <p:extLst>
              <p:ext uri="{D42A27DB-BD31-4B8C-83A1-F6EECF244321}">
                <p14:modId xmlns:p14="http://schemas.microsoft.com/office/powerpoint/2010/main" val="499638810"/>
              </p:ext>
            </p:extLst>
          </p:nvPr>
        </p:nvGraphicFramePr>
        <p:xfrm>
          <a:off x="1266422" y="1910365"/>
          <a:ext cx="9652749" cy="3036022"/>
        </p:xfrm>
        <a:graphic>
          <a:graphicData uri="http://schemas.openxmlformats.org/drawingml/2006/table">
            <a:tbl>
              <a:tblPr bandRow="1">
                <a:tableStyleId>{3433EE90-2977-4006-A856-F19E30EBF06B}</a:tableStyleId>
              </a:tblPr>
              <a:tblGrid>
                <a:gridCol w="766329">
                  <a:extLst>
                    <a:ext uri="{9D8B030D-6E8A-4147-A177-3AD203B41FA5}">
                      <a16:colId xmlns:a16="http://schemas.microsoft.com/office/drawing/2014/main" val="2485476217"/>
                    </a:ext>
                  </a:extLst>
                </a:gridCol>
                <a:gridCol w="2571750">
                  <a:extLst>
                    <a:ext uri="{9D8B030D-6E8A-4147-A177-3AD203B41FA5}">
                      <a16:colId xmlns:a16="http://schemas.microsoft.com/office/drawing/2014/main" val="2995885633"/>
                    </a:ext>
                  </a:extLst>
                </a:gridCol>
                <a:gridCol w="1872396">
                  <a:extLst>
                    <a:ext uri="{9D8B030D-6E8A-4147-A177-3AD203B41FA5}">
                      <a16:colId xmlns:a16="http://schemas.microsoft.com/office/drawing/2014/main" val="2819187325"/>
                    </a:ext>
                  </a:extLst>
                </a:gridCol>
                <a:gridCol w="4442274">
                  <a:extLst>
                    <a:ext uri="{9D8B030D-6E8A-4147-A177-3AD203B41FA5}">
                      <a16:colId xmlns:a16="http://schemas.microsoft.com/office/drawing/2014/main" val="2182898559"/>
                    </a:ext>
                  </a:extLst>
                </a:gridCol>
              </a:tblGrid>
              <a:tr h="425503">
                <a:tc>
                  <a:txBody>
                    <a:bodyPr/>
                    <a:lstStyle/>
                    <a:p>
                      <a:pPr algn="ctr" rtl="0" fontAlgn="base"/>
                      <a:r>
                        <a:rPr lang="en-US" sz="1400" b="1" i="0" u="none" strike="noStrike">
                          <a:solidFill>
                            <a:srgbClr val="FFFFFF"/>
                          </a:solidFill>
                          <a:effectLst/>
                          <a:latin typeface="Arial"/>
                        </a:rPr>
                        <a:t>S.no</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003" cap="flat" cmpd="sng" algn="ctr">
                      <a:solidFill>
                        <a:srgbClr val="FFFFFF"/>
                      </a:solidFill>
                      <a:prstDash val="solid"/>
                      <a:round/>
                      <a:headEnd type="none" w="med" len="med"/>
                      <a:tailEnd type="none" w="med" len="med"/>
                    </a:lnB>
                    <a:solidFill>
                      <a:srgbClr val="5B9BD5"/>
                    </a:solidFill>
                  </a:tcPr>
                </a:tc>
                <a:tc>
                  <a:txBody>
                    <a:bodyPr/>
                    <a:lstStyle/>
                    <a:p>
                      <a:pPr algn="ctr" rtl="0" fontAlgn="base"/>
                      <a:r>
                        <a:rPr lang="en-US" sz="1400" b="1" i="0" u="none" strike="noStrike">
                          <a:solidFill>
                            <a:srgbClr val="FFFFFF"/>
                          </a:solidFill>
                          <a:effectLst/>
                          <a:latin typeface="Arial"/>
                        </a:rPr>
                        <a:t>Algorithm Name </a:t>
                      </a:r>
                      <a:endParaRPr lang="en-US" sz="1400" b="1" i="0">
                        <a:solidFill>
                          <a:srgbClr val="FFFFFF"/>
                        </a:solidFill>
                        <a:effectLst/>
                        <a:latin typeface="Arial"/>
                      </a:endParaRP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003" cap="flat" cmpd="sng" algn="ctr">
                      <a:solidFill>
                        <a:srgbClr val="FFFFFF"/>
                      </a:solidFill>
                      <a:prstDash val="solid"/>
                      <a:round/>
                      <a:headEnd type="none" w="med" len="med"/>
                      <a:tailEnd type="none" w="med" len="med"/>
                    </a:lnB>
                    <a:solidFill>
                      <a:srgbClr val="5B9BD5"/>
                    </a:solidFill>
                  </a:tcPr>
                </a:tc>
                <a:tc>
                  <a:txBody>
                    <a:bodyPr/>
                    <a:lstStyle/>
                    <a:p>
                      <a:pPr algn="ctr" rtl="0" fontAlgn="base"/>
                      <a:r>
                        <a:rPr lang="en-US" sz="1400" b="1" i="0" u="none" strike="noStrike">
                          <a:solidFill>
                            <a:srgbClr val="FFFFFF"/>
                          </a:solidFill>
                          <a:effectLst/>
                          <a:latin typeface="Arial"/>
                        </a:rPr>
                        <a:t>Year</a:t>
                      </a:r>
                      <a:endParaRPr lang="en-US" sz="1400"/>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003" cap="flat" cmpd="sng" algn="ctr">
                      <a:solidFill>
                        <a:srgbClr val="FFFFFF"/>
                      </a:solidFill>
                      <a:prstDash val="solid"/>
                      <a:round/>
                      <a:headEnd type="none" w="med" len="med"/>
                      <a:tailEnd type="none" w="med" len="med"/>
                    </a:lnB>
                    <a:solidFill>
                      <a:srgbClr val="5B9BD5"/>
                    </a:solidFill>
                  </a:tcPr>
                </a:tc>
                <a:tc>
                  <a:txBody>
                    <a:bodyPr/>
                    <a:lstStyle/>
                    <a:p>
                      <a:pPr algn="ctr" rtl="0" fontAlgn="base"/>
                      <a:r>
                        <a:rPr lang="en-US" sz="1400" b="1" i="0" u="none" strike="noStrike">
                          <a:solidFill>
                            <a:srgbClr val="FFFFFF"/>
                          </a:solidFill>
                          <a:effectLst/>
                          <a:latin typeface="Arial"/>
                        </a:rPr>
                        <a:t>Application</a:t>
                      </a:r>
                      <a:endParaRPr lang="en-US" sz="1400"/>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003"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381121417"/>
                  </a:ext>
                </a:extLst>
              </a:tr>
              <a:tr h="425503">
                <a:tc>
                  <a:txBody>
                    <a:bodyPr/>
                    <a:lstStyle/>
                    <a:p>
                      <a:pPr algn="ctr" rtl="0" fontAlgn="base"/>
                      <a:r>
                        <a:rPr lang="en-US" sz="1400" b="0" i="0" u="none" strike="noStrike">
                          <a:solidFill>
                            <a:srgbClr val="000000"/>
                          </a:solidFill>
                          <a:effectLst/>
                          <a:latin typeface="Arial"/>
                        </a:rPr>
                        <a:t>1</a:t>
                      </a:r>
                      <a:endParaRPr lang="en-US" sz="1400" b="0" i="0">
                        <a:solidFill>
                          <a:srgbClr val="000000"/>
                        </a:solidFill>
                        <a:effectLst/>
                        <a:latin typeface="Arial"/>
                      </a:endParaRP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ctr" rtl="0" fontAlgn="base"/>
                      <a:r>
                        <a:rPr lang="en-US" sz="1400" b="0" i="0" u="none" strike="noStrike">
                          <a:solidFill>
                            <a:srgbClr val="000000"/>
                          </a:solidFill>
                          <a:effectLst/>
                          <a:latin typeface="Arial"/>
                        </a:rPr>
                        <a:t>Harris3D detectors</a:t>
                      </a:r>
                      <a:endParaRPr lang="en-US" sz="1400"/>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ctr" rtl="0" fontAlgn="auto"/>
                      <a:r>
                        <a:rPr lang="en-US" sz="1400" b="0" i="0" u="none" strike="noStrike">
                          <a:solidFill>
                            <a:srgbClr val="000000"/>
                          </a:solidFill>
                          <a:effectLst/>
                          <a:latin typeface="Arial"/>
                        </a:rPr>
                        <a:t>1988</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ctr" rtl="0" fontAlgn="auto"/>
                      <a:r>
                        <a:rPr lang="en-US" sz="1400" b="0" i="0" u="none" strike="noStrike">
                          <a:solidFill>
                            <a:srgbClr val="000000"/>
                          </a:solidFill>
                          <a:effectLst/>
                          <a:latin typeface="Arial"/>
                        </a:rPr>
                        <a:t>Extract corner and inferior feature of images</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3102911879"/>
                  </a:ext>
                </a:extLst>
              </a:tr>
              <a:tr h="425503">
                <a:tc>
                  <a:txBody>
                    <a:bodyPr/>
                    <a:lstStyle/>
                    <a:p>
                      <a:pPr algn="ctr" rtl="0" fontAlgn="base"/>
                      <a:r>
                        <a:rPr lang="en-US" sz="1400" b="0" i="0" u="none" strike="noStrike">
                          <a:solidFill>
                            <a:srgbClr val="000000"/>
                          </a:solidFill>
                          <a:effectLst/>
                          <a:latin typeface="Arial"/>
                        </a:rPr>
                        <a:t>2</a:t>
                      </a:r>
                      <a:endParaRPr lang="en-US" sz="1400" b="0" i="0">
                        <a:solidFill>
                          <a:srgbClr val="000000"/>
                        </a:solidFill>
                        <a:effectLst/>
                        <a:latin typeface="Arial"/>
                      </a:endParaRP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ctr" rtl="0" fontAlgn="base"/>
                      <a:r>
                        <a:rPr lang="en-US" sz="1400" b="0" i="0" u="none" strike="noStrike">
                          <a:solidFill>
                            <a:srgbClr val="000000"/>
                          </a:solidFill>
                          <a:effectLst/>
                          <a:latin typeface="Arial"/>
                        </a:rPr>
                        <a:t>YOLO</a:t>
                      </a:r>
                      <a:endParaRPr lang="en-US" sz="1400"/>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ctr" rtl="0" fontAlgn="auto"/>
                      <a:r>
                        <a:rPr lang="en-US" sz="1400" b="0" i="0" u="none" strike="noStrike">
                          <a:solidFill>
                            <a:srgbClr val="000000"/>
                          </a:solidFill>
                          <a:effectLst/>
                          <a:latin typeface="Arial"/>
                        </a:rPr>
                        <a:t>2012</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ctr" rtl="0" fontAlgn="auto"/>
                      <a:r>
                        <a:rPr lang="en-US" sz="1400" b="0" i="0" u="none" strike="noStrike">
                          <a:solidFill>
                            <a:srgbClr val="000000"/>
                          </a:solidFill>
                          <a:effectLst/>
                          <a:latin typeface="Arial"/>
                        </a:rPr>
                        <a:t>Real time object detection</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9090410"/>
                  </a:ext>
                </a:extLst>
              </a:tr>
              <a:tr h="425503">
                <a:tc>
                  <a:txBody>
                    <a:bodyPr/>
                    <a:lstStyle/>
                    <a:p>
                      <a:pPr algn="ctr" rtl="0" fontAlgn="base"/>
                      <a:r>
                        <a:rPr lang="en-US" sz="1400" b="0" i="0" u="none" strike="noStrike">
                          <a:solidFill>
                            <a:srgbClr val="000000"/>
                          </a:solidFill>
                          <a:effectLst/>
                          <a:latin typeface="Arial"/>
                        </a:rPr>
                        <a:t>3</a:t>
                      </a:r>
                      <a:endParaRPr lang="en-US" sz="1400" b="0" i="0">
                        <a:solidFill>
                          <a:srgbClr val="000000"/>
                        </a:solidFill>
                        <a:effectLst/>
                        <a:latin typeface="Arial"/>
                      </a:endParaRP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lvl="0" algn="ctr">
                        <a:buNone/>
                      </a:pPr>
                      <a:r>
                        <a:rPr lang="en-US" sz="1400" b="0" i="0" u="none" strike="noStrike" noProof="0">
                          <a:solidFill>
                            <a:srgbClr val="000000"/>
                          </a:solidFill>
                          <a:effectLst/>
                        </a:rPr>
                        <a:t>Lucas-Kanade Method</a:t>
                      </a:r>
                      <a:endParaRPr lang="en-US" sz="1400"/>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ctr" rtl="0" fontAlgn="auto"/>
                      <a:r>
                        <a:rPr lang="en-US" sz="1400" b="0" i="0" u="none" strike="noStrike">
                          <a:solidFill>
                            <a:srgbClr val="000000"/>
                          </a:solidFill>
                          <a:effectLst/>
                          <a:latin typeface="Arial"/>
                        </a:rPr>
                        <a:t>1981</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ctr" rtl="0" fontAlgn="auto"/>
                      <a:r>
                        <a:rPr lang="en-US" sz="1400" b="0" i="0" u="none" strike="noStrike">
                          <a:solidFill>
                            <a:srgbClr val="000000"/>
                          </a:solidFill>
                          <a:effectLst/>
                          <a:latin typeface="Arial"/>
                        </a:rPr>
                        <a:t>To enhance image motion between frames in video</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428202278"/>
                  </a:ext>
                </a:extLst>
              </a:tr>
              <a:tr h="483004">
                <a:tc>
                  <a:txBody>
                    <a:bodyPr/>
                    <a:lstStyle/>
                    <a:p>
                      <a:pPr algn="ctr" rtl="0" fontAlgn="base"/>
                      <a:r>
                        <a:rPr lang="en-US" sz="1400" b="0" i="0" u="none" strike="noStrike">
                          <a:solidFill>
                            <a:srgbClr val="000000"/>
                          </a:solidFill>
                          <a:effectLst/>
                          <a:latin typeface="Arial"/>
                        </a:rPr>
                        <a:t>4</a:t>
                      </a:r>
                      <a:endParaRPr lang="en-US" sz="1400" b="0" i="0">
                        <a:solidFill>
                          <a:srgbClr val="000000"/>
                        </a:solidFill>
                        <a:effectLst/>
                        <a:latin typeface="Arial"/>
                      </a:endParaRP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lvl="0" algn="ctr">
                        <a:buNone/>
                      </a:pPr>
                      <a:r>
                        <a:rPr lang="en-US" sz="1400" b="0" i="0" u="none" strike="noStrike" noProof="0">
                          <a:solidFill>
                            <a:srgbClr val="000000"/>
                          </a:solidFill>
                          <a:effectLst/>
                        </a:rPr>
                        <a:t>Haar cascade algorithm </a:t>
                      </a:r>
                      <a:endParaRPr lang="en-US" sz="1400"/>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ctr" rtl="0" fontAlgn="auto"/>
                      <a:r>
                        <a:rPr lang="en-US" sz="1400" b="0" i="0" u="none" strike="noStrike">
                          <a:solidFill>
                            <a:srgbClr val="000000"/>
                          </a:solidFill>
                          <a:effectLst/>
                          <a:latin typeface="Arial"/>
                        </a:rPr>
                        <a:t>2001</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ctr" rtl="0" fontAlgn="auto"/>
                      <a:r>
                        <a:rPr lang="en-US" sz="1400" b="0" i="0" u="none" strike="noStrike">
                          <a:solidFill>
                            <a:srgbClr val="000000"/>
                          </a:solidFill>
                          <a:effectLst/>
                          <a:latin typeface="Arial"/>
                        </a:rPr>
                        <a:t>Object detection and feature extraction</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787844291"/>
                  </a:ext>
                </a:extLst>
              </a:tr>
              <a:tr h="425503">
                <a:tc>
                  <a:txBody>
                    <a:bodyPr/>
                    <a:lstStyle/>
                    <a:p>
                      <a:pPr algn="ctr" rtl="0" fontAlgn="base"/>
                      <a:r>
                        <a:rPr lang="en-US" sz="1400" b="0" i="0" u="none" strike="noStrike">
                          <a:solidFill>
                            <a:srgbClr val="000000"/>
                          </a:solidFill>
                          <a:effectLst/>
                          <a:latin typeface="Arial"/>
                        </a:rPr>
                        <a:t>5</a:t>
                      </a:r>
                      <a:endParaRPr lang="en-US" sz="1400" b="0" i="0">
                        <a:solidFill>
                          <a:srgbClr val="000000"/>
                        </a:solidFill>
                        <a:effectLst/>
                        <a:latin typeface="Arial"/>
                      </a:endParaRP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ctr" rtl="0" fontAlgn="base"/>
                      <a:r>
                        <a:rPr lang="en-US" sz="1400" b="0" i="0" u="none" strike="noStrike">
                          <a:solidFill>
                            <a:srgbClr val="000000"/>
                          </a:solidFill>
                          <a:effectLst/>
                          <a:latin typeface="Arial"/>
                        </a:rPr>
                        <a:t>Open pose</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ctr" rtl="0" fontAlgn="auto"/>
                      <a:r>
                        <a:rPr lang="en-US" sz="1400" b="0" i="0" u="none" strike="noStrike">
                          <a:solidFill>
                            <a:srgbClr val="000000"/>
                          </a:solidFill>
                          <a:effectLst/>
                          <a:latin typeface="Arial"/>
                        </a:rPr>
                        <a:t>2019</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ctr" rtl="0" fontAlgn="auto"/>
                      <a:r>
                        <a:rPr lang="en-US" sz="1400" b="0" i="0" u="none" strike="noStrike">
                          <a:solidFill>
                            <a:srgbClr val="000000"/>
                          </a:solidFill>
                          <a:effectLst/>
                          <a:latin typeface="Arial"/>
                        </a:rPr>
                        <a:t>For pose estimation of the child</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53967687"/>
                  </a:ext>
                </a:extLst>
              </a:tr>
              <a:tr h="425503">
                <a:tc>
                  <a:txBody>
                    <a:bodyPr/>
                    <a:lstStyle/>
                    <a:p>
                      <a:pPr algn="ctr" rtl="0" fontAlgn="base"/>
                      <a:r>
                        <a:rPr lang="en-US" sz="1400" b="0" i="0" u="none" strike="noStrike">
                          <a:solidFill>
                            <a:srgbClr val="000000"/>
                          </a:solidFill>
                          <a:effectLst/>
                          <a:latin typeface="Arial"/>
                        </a:rPr>
                        <a:t>6</a:t>
                      </a:r>
                      <a:endParaRPr lang="en-US" sz="1400" b="0" i="0">
                        <a:solidFill>
                          <a:srgbClr val="000000"/>
                        </a:solidFill>
                        <a:effectLst/>
                        <a:latin typeface="Arial"/>
                      </a:endParaRP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ctr" rtl="0" fontAlgn="base"/>
                      <a:r>
                        <a:rPr lang="en-US" sz="1400" b="0" i="0" u="none" strike="noStrike" err="1">
                          <a:solidFill>
                            <a:srgbClr val="000000"/>
                          </a:solidFill>
                          <a:effectLst/>
                          <a:latin typeface="Arial"/>
                        </a:rPr>
                        <a:t>ViBe</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ctr" rtl="0" fontAlgn="auto"/>
                      <a:r>
                        <a:rPr lang="en-US" sz="1400" b="0" i="0" u="none" strike="noStrike">
                          <a:solidFill>
                            <a:srgbClr val="000000"/>
                          </a:solidFill>
                          <a:effectLst/>
                          <a:latin typeface="Arial"/>
                        </a:rPr>
                        <a:t>2009</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ctr" rtl="0" fontAlgn="auto"/>
                      <a:r>
                        <a:rPr lang="en-US" sz="1400" b="0" i="0" u="none" strike="noStrike">
                          <a:solidFill>
                            <a:srgbClr val="000000"/>
                          </a:solidFill>
                          <a:effectLst/>
                          <a:latin typeface="Arial"/>
                        </a:rPr>
                        <a:t>A background subtraction algorithm</a:t>
                      </a:r>
                    </a:p>
                  </a:txBody>
                  <a:tcPr marL="57607" marR="57607" marT="28804" marB="2880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00719201"/>
                  </a:ext>
                </a:extLst>
              </a:tr>
            </a:tbl>
          </a:graphicData>
        </a:graphic>
      </p:graphicFrame>
    </p:spTree>
    <p:extLst>
      <p:ext uri="{BB962C8B-B14F-4D97-AF65-F5344CB8AC3E}">
        <p14:creationId xmlns:p14="http://schemas.microsoft.com/office/powerpoint/2010/main" val="588457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311667" y="-4328"/>
            <a:ext cx="10515600" cy="1325700"/>
          </a:xfrm>
          <a:prstGeom prst="rect">
            <a:avLst/>
          </a:prstGeom>
        </p:spPr>
        <p:txBody>
          <a:bodyPr spcFirstLastPara="1" wrap="square" lIns="91425" tIns="45700" rIns="91425" bIns="45700" anchor="ctr" anchorCtr="0">
            <a:normAutofit/>
          </a:bodyPr>
          <a:lstStyle/>
          <a:p>
            <a:pPr marL="0" lvl="0" indent="0" rtl="0">
              <a:spcBef>
                <a:spcPts val="0"/>
              </a:spcBef>
              <a:spcAft>
                <a:spcPts val="0"/>
              </a:spcAft>
              <a:buNone/>
            </a:pPr>
            <a:r>
              <a:rPr lang="en-US" sz="3300" b="1">
                <a:solidFill>
                  <a:srgbClr val="D4007B"/>
                </a:solidFill>
                <a:latin typeface="Times New Roman"/>
              </a:rPr>
              <a:t>Analytical and Predictive Questions</a:t>
            </a:r>
            <a:endParaRPr lang="en-US"/>
          </a:p>
        </p:txBody>
      </p:sp>
      <p:sp>
        <p:nvSpPr>
          <p:cNvPr id="213" name="Google Shape;213;p33"/>
          <p:cNvSpPr txBox="1">
            <a:spLocks noGrp="1"/>
          </p:cNvSpPr>
          <p:nvPr>
            <p:ph type="body" idx="1"/>
          </p:nvPr>
        </p:nvSpPr>
        <p:spPr>
          <a:xfrm>
            <a:off x="308495" y="1052823"/>
            <a:ext cx="11577781" cy="4755443"/>
          </a:xfrm>
          <a:prstGeom prst="rect">
            <a:avLst/>
          </a:prstGeom>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1000"/>
              </a:spcBef>
              <a:spcAft>
                <a:spcPts val="0"/>
              </a:spcAft>
              <a:buNone/>
            </a:pPr>
            <a:r>
              <a:rPr lang="en-US" sz="1800" b="1">
                <a:latin typeface="Arial"/>
                <a:ea typeface="Poppins"/>
                <a:cs typeface="Poppins"/>
                <a:sym typeface="Poppins"/>
              </a:rPr>
              <a:t>Analytical Questions</a:t>
            </a:r>
            <a:endParaRPr lang="en-US" sz="1800" b="1">
              <a:latin typeface="Arial"/>
              <a:ea typeface="Poppins"/>
              <a:cs typeface="Poppins"/>
            </a:endParaRPr>
          </a:p>
          <a:p>
            <a:pPr marL="0" indent="0">
              <a:buNone/>
            </a:pPr>
            <a:r>
              <a:rPr lang="en-US" sz="1800" b="1">
                <a:solidFill>
                  <a:schemeClr val="tx1"/>
                </a:solidFill>
                <a:latin typeface="Arial"/>
                <a:ea typeface="Poppins"/>
                <a:cs typeface="Poppins"/>
              </a:rPr>
              <a:t>Easy:</a:t>
            </a:r>
          </a:p>
          <a:p>
            <a:pPr marL="457200" lvl="0" indent="-323850" algn="l" rtl="0">
              <a:lnSpc>
                <a:spcPct val="100000"/>
              </a:lnSpc>
              <a:spcBef>
                <a:spcPts val="0"/>
              </a:spcBef>
              <a:spcAft>
                <a:spcPts val="0"/>
              </a:spcAft>
              <a:buSzPts val="1500"/>
              <a:buChar char="●"/>
            </a:pPr>
            <a:r>
              <a:rPr lang="en-US" sz="1800">
                <a:solidFill>
                  <a:schemeClr val="tx1"/>
                </a:solidFill>
                <a:latin typeface="Arial"/>
                <a:ea typeface="Poppins"/>
                <a:cs typeface="Poppins"/>
                <a:sym typeface="Poppins"/>
              </a:rPr>
              <a:t>What are the ways to detect and track the target children in the videos?</a:t>
            </a:r>
            <a:endParaRPr sz="1800">
              <a:solidFill>
                <a:schemeClr val="tx1"/>
              </a:solidFill>
              <a:latin typeface="Arial"/>
              <a:ea typeface="Poppins"/>
              <a:cs typeface="Poppins"/>
            </a:endParaRPr>
          </a:p>
          <a:p>
            <a:pPr marL="457200" lvl="0" indent="-323850" algn="l" rtl="0">
              <a:lnSpc>
                <a:spcPct val="100000"/>
              </a:lnSpc>
              <a:spcBef>
                <a:spcPts val="0"/>
              </a:spcBef>
              <a:spcAft>
                <a:spcPts val="0"/>
              </a:spcAft>
              <a:buClr>
                <a:srgbClr val="3F4D53"/>
              </a:buClr>
              <a:buSzPts val="1500"/>
              <a:buFont typeface="Poppins"/>
              <a:buChar char="●"/>
            </a:pPr>
            <a:r>
              <a:rPr lang="en-US" sz="1800">
                <a:solidFill>
                  <a:schemeClr val="tx1"/>
                </a:solidFill>
                <a:latin typeface="Arial"/>
                <a:ea typeface="Poppins"/>
                <a:cs typeface="Poppins"/>
                <a:sym typeface="Poppins"/>
              </a:rPr>
              <a:t>What are the common behavioral patterns observed in  children with autism?</a:t>
            </a:r>
            <a:endParaRPr sz="1800">
              <a:solidFill>
                <a:schemeClr val="tx1"/>
              </a:solidFill>
              <a:latin typeface="Arial"/>
              <a:ea typeface="Poppins"/>
              <a:cs typeface="Poppins"/>
            </a:endParaRPr>
          </a:p>
          <a:p>
            <a:pPr marL="133350" indent="0">
              <a:lnSpc>
                <a:spcPct val="100000"/>
              </a:lnSpc>
              <a:spcBef>
                <a:spcPts val="0"/>
              </a:spcBef>
              <a:buClr>
                <a:srgbClr val="3F4D53"/>
              </a:buClr>
              <a:buSzPts val="1500"/>
              <a:buNone/>
            </a:pPr>
            <a:r>
              <a:rPr lang="en-US" sz="1800" b="1">
                <a:solidFill>
                  <a:schemeClr val="tx1"/>
                </a:solidFill>
                <a:latin typeface="Arial"/>
                <a:ea typeface="Poppins"/>
                <a:cs typeface="Arial"/>
              </a:rPr>
              <a:t>Hard:</a:t>
            </a:r>
            <a:endParaRPr lang="en-US" sz="1800">
              <a:solidFill>
                <a:schemeClr val="tx1"/>
              </a:solidFill>
              <a:latin typeface="Arial"/>
              <a:ea typeface="Poppins"/>
              <a:cs typeface="Poppins"/>
            </a:endParaRPr>
          </a:p>
          <a:p>
            <a:pPr marL="457200" lvl="0" indent="-323850" algn="l" rtl="0">
              <a:lnSpc>
                <a:spcPct val="100000"/>
              </a:lnSpc>
              <a:spcBef>
                <a:spcPts val="0"/>
              </a:spcBef>
              <a:spcAft>
                <a:spcPts val="0"/>
              </a:spcAft>
              <a:buClr>
                <a:srgbClr val="3F4D53"/>
              </a:buClr>
              <a:buSzPts val="1500"/>
              <a:buFont typeface="Poppins"/>
              <a:buChar char="●"/>
            </a:pPr>
            <a:r>
              <a:rPr lang="en-US" sz="1800">
                <a:solidFill>
                  <a:schemeClr val="tx1"/>
                </a:solidFill>
                <a:latin typeface="Arial"/>
                <a:ea typeface="Poppins"/>
                <a:cs typeface="Poppins"/>
                <a:sym typeface="Poppins"/>
              </a:rPr>
              <a:t>How do the non-verbal communication behaviors of children with autism differs from neurotypical children?</a:t>
            </a:r>
            <a:endParaRPr sz="1800">
              <a:solidFill>
                <a:schemeClr val="tx1"/>
              </a:solidFill>
              <a:latin typeface="Arial"/>
              <a:ea typeface="Poppins"/>
              <a:cs typeface="Poppins"/>
            </a:endParaRPr>
          </a:p>
          <a:p>
            <a:pPr marL="0" lvl="0" indent="0" algn="l" rtl="0">
              <a:spcBef>
                <a:spcPts val="1000"/>
              </a:spcBef>
              <a:spcAft>
                <a:spcPts val="0"/>
              </a:spcAft>
              <a:buNone/>
            </a:pPr>
            <a:r>
              <a:rPr lang="en-US" sz="1800" b="1">
                <a:latin typeface="Arial"/>
                <a:ea typeface="Poppins"/>
                <a:cs typeface="Poppins"/>
                <a:sym typeface="Poppins"/>
              </a:rPr>
              <a:t>Predictive Questions</a:t>
            </a:r>
            <a:endParaRPr sz="1800" b="1">
              <a:latin typeface="Arial"/>
              <a:ea typeface="Poppins"/>
              <a:cs typeface="Poppins"/>
            </a:endParaRPr>
          </a:p>
          <a:p>
            <a:pPr marL="0" indent="0">
              <a:buNone/>
            </a:pPr>
            <a:r>
              <a:rPr lang="en-US" sz="1800" b="1">
                <a:solidFill>
                  <a:schemeClr val="tx1"/>
                </a:solidFill>
                <a:latin typeface="Arial"/>
                <a:ea typeface="Poppins"/>
                <a:cs typeface="Arial"/>
              </a:rPr>
              <a:t>Easy:</a:t>
            </a:r>
            <a:endParaRPr lang="en-US" sz="1800">
              <a:solidFill>
                <a:schemeClr val="tx1"/>
              </a:solidFill>
              <a:latin typeface="Arial"/>
              <a:ea typeface="Poppins"/>
              <a:cs typeface="Arial"/>
            </a:endParaRPr>
          </a:p>
          <a:p>
            <a:pPr indent="-323850">
              <a:lnSpc>
                <a:spcPct val="100000"/>
              </a:lnSpc>
              <a:spcBef>
                <a:spcPts val="0"/>
              </a:spcBef>
              <a:buFont typeface="Arial,Sans-Serif"/>
              <a:buChar char="●"/>
            </a:pPr>
            <a:r>
              <a:rPr lang="en-US" sz="1800">
                <a:solidFill>
                  <a:schemeClr val="tx1"/>
                </a:solidFill>
                <a:latin typeface="Arial"/>
                <a:cs typeface="Arial"/>
                <a:sym typeface="Poppins"/>
              </a:rPr>
              <a:t>Which action determines the autism </a:t>
            </a:r>
            <a:r>
              <a:rPr lang="en-US" sz="1800" err="1">
                <a:solidFill>
                  <a:schemeClr val="tx1"/>
                </a:solidFill>
                <a:latin typeface="Arial"/>
                <a:cs typeface="Arial"/>
                <a:sym typeface="Poppins"/>
              </a:rPr>
              <a:t>behaviour</a:t>
            </a:r>
            <a:r>
              <a:rPr lang="en-US" sz="1800">
                <a:solidFill>
                  <a:schemeClr val="tx1"/>
                </a:solidFill>
                <a:latin typeface="Arial"/>
                <a:cs typeface="Arial"/>
                <a:sym typeface="Poppins"/>
              </a:rPr>
              <a:t> in children?</a:t>
            </a:r>
            <a:endParaRPr lang="en-US" sz="1800">
              <a:solidFill>
                <a:schemeClr val="tx1"/>
              </a:solidFill>
              <a:cs typeface="Arial"/>
            </a:endParaRPr>
          </a:p>
          <a:p>
            <a:pPr indent="-323850">
              <a:lnSpc>
                <a:spcPct val="100000"/>
              </a:lnSpc>
              <a:spcBef>
                <a:spcPts val="0"/>
              </a:spcBef>
              <a:buFont typeface="Arial,Sans-Serif"/>
              <a:buChar char="●"/>
            </a:pPr>
            <a:r>
              <a:rPr lang="en-US" sz="1800">
                <a:solidFill>
                  <a:schemeClr val="tx1"/>
                </a:solidFill>
                <a:latin typeface="Arial"/>
                <a:cs typeface="Arial"/>
              </a:rPr>
              <a:t>Is it possible to predict the severity of ASD symptoms?</a:t>
            </a:r>
          </a:p>
          <a:p>
            <a:pPr marL="133350" indent="0">
              <a:lnSpc>
                <a:spcPct val="100000"/>
              </a:lnSpc>
              <a:spcBef>
                <a:spcPts val="0"/>
              </a:spcBef>
              <a:buNone/>
            </a:pPr>
            <a:r>
              <a:rPr lang="en-US" sz="1800" b="1">
                <a:solidFill>
                  <a:schemeClr val="tx1"/>
                </a:solidFill>
                <a:latin typeface="Arial"/>
                <a:cs typeface="Arial"/>
                <a:sym typeface="Poppins"/>
              </a:rPr>
              <a:t>Hard:</a:t>
            </a:r>
            <a:endParaRPr lang="en-US" sz="1800">
              <a:solidFill>
                <a:schemeClr val="tx1"/>
              </a:solidFill>
              <a:latin typeface="Arial"/>
              <a:cs typeface="Arial"/>
            </a:endParaRPr>
          </a:p>
          <a:p>
            <a:pPr indent="-323850">
              <a:lnSpc>
                <a:spcPct val="100000"/>
              </a:lnSpc>
              <a:spcBef>
                <a:spcPts val="0"/>
              </a:spcBef>
              <a:buFont typeface="Poppins,Sans-Serif"/>
              <a:buChar char="●"/>
            </a:pPr>
            <a:r>
              <a:rPr lang="en-US" sz="1800">
                <a:solidFill>
                  <a:schemeClr val="tx1"/>
                </a:solidFill>
                <a:latin typeface="Arial"/>
                <a:ea typeface="Poppins"/>
                <a:cs typeface="Arial"/>
              </a:rPr>
              <a:t>How can video analysis help to predict the progress in the behavioural pattern of children with autism over time?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2056944" y="296179"/>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3300" b="1">
                <a:solidFill>
                  <a:srgbClr val="D4007B"/>
                </a:solidFill>
                <a:latin typeface="Times New Roman"/>
              </a:rPr>
              <a:t>Research Questions</a:t>
            </a:r>
          </a:p>
        </p:txBody>
      </p:sp>
      <p:sp>
        <p:nvSpPr>
          <p:cNvPr id="4" name="TextBox 3">
            <a:extLst>
              <a:ext uri="{FF2B5EF4-FFF2-40B4-BE49-F238E27FC236}">
                <a16:creationId xmlns:a16="http://schemas.microsoft.com/office/drawing/2014/main" id="{66E3F537-C441-B3AF-6169-8592F4C934A2}"/>
              </a:ext>
            </a:extLst>
          </p:cNvPr>
          <p:cNvSpPr txBox="1"/>
          <p:nvPr/>
        </p:nvSpPr>
        <p:spPr>
          <a:xfrm>
            <a:off x="1322231" y="1719330"/>
            <a:ext cx="954753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1. What are the reasons for autism behavior in kid?​</a:t>
            </a:r>
          </a:p>
          <a:p>
            <a:r>
              <a:rPr lang="en-US" sz="2000"/>
              <a:t>2. Is the kid having autism ?​</a:t>
            </a:r>
          </a:p>
          <a:p>
            <a:r>
              <a:rPr lang="en-US" sz="2000"/>
              <a:t>3. What are the actions that are found that can be reasons for Autism?​</a:t>
            </a:r>
          </a:p>
          <a:p>
            <a:r>
              <a:rPr lang="en-US" sz="2000"/>
              <a:t>4. Under which context is the kid exhibiting autism.​</a:t>
            </a:r>
          </a:p>
          <a:p>
            <a:r>
              <a:rPr lang="en-US" sz="2000"/>
              <a:t>5. What are the action changes that can be found in kid exhibiting autism?​</a:t>
            </a:r>
          </a:p>
          <a:p>
            <a:r>
              <a:rPr lang="en-US" sz="2000"/>
              <a:t>​</a:t>
            </a:r>
          </a:p>
        </p:txBody>
      </p:sp>
    </p:spTree>
    <p:extLst>
      <p:ext uri="{BB962C8B-B14F-4D97-AF65-F5344CB8AC3E}">
        <p14:creationId xmlns:p14="http://schemas.microsoft.com/office/powerpoint/2010/main" val="1457554339"/>
      </p:ext>
    </p:extLst>
  </p:cSld>
  <p:clrMapOvr>
    <a:masterClrMapping/>
  </p:clrMapOvr>
</p:sld>
</file>

<file path=ppt/theme/theme1.xml><?xml version="1.0" encoding="utf-8"?>
<a:theme xmlns:a="http://schemas.openxmlformats.org/drawingml/2006/main" name="2_Presentation slides">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slides">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3083</Words>
  <Application>Microsoft Office PowerPoint</Application>
  <PresentationFormat>Widescreen</PresentationFormat>
  <Paragraphs>269</Paragraphs>
  <Slides>29</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Poppins,Sans-Serif</vt:lpstr>
      <vt:lpstr>Times New Roman</vt:lpstr>
      <vt:lpstr>Courier New</vt:lpstr>
      <vt:lpstr>Arial,Sans-Serif</vt:lpstr>
      <vt:lpstr>Avenir</vt:lpstr>
      <vt:lpstr>Arial</vt:lpstr>
      <vt:lpstr>Calibri</vt:lpstr>
      <vt:lpstr>Poppins</vt:lpstr>
      <vt:lpstr>2_Presentation slides</vt:lpstr>
      <vt:lpstr>Presentation slides</vt:lpstr>
      <vt:lpstr>Agenda</vt:lpstr>
      <vt:lpstr>Introduction</vt:lpstr>
      <vt:lpstr>Problem Statement</vt:lpstr>
      <vt:lpstr>Advantages and Limitations</vt:lpstr>
      <vt:lpstr>Different types of ML </vt:lpstr>
      <vt:lpstr>Similar Products by Lab Research or Industry:</vt:lpstr>
      <vt:lpstr>List of CV algorithms </vt:lpstr>
      <vt:lpstr>Analytical and Predictive Questions</vt:lpstr>
      <vt:lpstr>Research Questions</vt:lpstr>
      <vt:lpstr>Motivation</vt:lpstr>
      <vt:lpstr>Dataset Description</vt:lpstr>
      <vt:lpstr>Dataset:</vt:lpstr>
      <vt:lpstr>Dataset Analysis</vt:lpstr>
      <vt:lpstr>Framework of the Project</vt:lpstr>
      <vt:lpstr>Block Diagram</vt:lpstr>
      <vt:lpstr>Block Diagram</vt:lpstr>
      <vt:lpstr>Block Diagram</vt:lpstr>
      <vt:lpstr>Challenges</vt:lpstr>
      <vt:lpstr>Annotation Tool – VGG Image Annotator (VIA)</vt:lpstr>
      <vt:lpstr>Annotation Tool</vt:lpstr>
      <vt:lpstr>Literature Survey – Paper 1</vt:lpstr>
      <vt:lpstr>Literature Survey – Paper 2</vt:lpstr>
      <vt:lpstr>Literature Survey – Paper 3</vt:lpstr>
      <vt:lpstr>Machine Learning Model</vt:lpstr>
      <vt:lpstr>CNN+LSTM</vt:lpstr>
      <vt:lpstr>2.     3D CNN</vt:lpstr>
      <vt:lpstr>3.    BOW</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Autism Diagnosis with Video Behavior Understanding in Children</dc:title>
  <cp:lastModifiedBy>abineha prabu</cp:lastModifiedBy>
  <cp:revision>25</cp:revision>
  <dcterms:modified xsi:type="dcterms:W3CDTF">2024-11-05T10:41:31Z</dcterms:modified>
</cp:coreProperties>
</file>